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6" r:id="rId2"/>
  </p:sldMasterIdLst>
  <p:notesMasterIdLst>
    <p:notesMasterId r:id="rId65"/>
  </p:notesMasterIdLst>
  <p:sldIdLst>
    <p:sldId id="256" r:id="rId3"/>
    <p:sldId id="282" r:id="rId4"/>
    <p:sldId id="293" r:id="rId5"/>
    <p:sldId id="265" r:id="rId6"/>
    <p:sldId id="257" r:id="rId7"/>
    <p:sldId id="260" r:id="rId8"/>
    <p:sldId id="259" r:id="rId9"/>
    <p:sldId id="290" r:id="rId10"/>
    <p:sldId id="292" r:id="rId11"/>
    <p:sldId id="291" r:id="rId12"/>
    <p:sldId id="274" r:id="rId13"/>
    <p:sldId id="281" r:id="rId14"/>
    <p:sldId id="263" r:id="rId15"/>
    <p:sldId id="264" r:id="rId16"/>
    <p:sldId id="294" r:id="rId17"/>
    <p:sldId id="289" r:id="rId18"/>
    <p:sldId id="267" r:id="rId19"/>
    <p:sldId id="268" r:id="rId20"/>
    <p:sldId id="313" r:id="rId21"/>
    <p:sldId id="283" r:id="rId22"/>
    <p:sldId id="295" r:id="rId23"/>
    <p:sldId id="285" r:id="rId24"/>
    <p:sldId id="296" r:id="rId25"/>
    <p:sldId id="270" r:id="rId26"/>
    <p:sldId id="271" r:id="rId27"/>
    <p:sldId id="298" r:id="rId28"/>
    <p:sldId id="299" r:id="rId29"/>
    <p:sldId id="300" r:id="rId30"/>
    <p:sldId id="301" r:id="rId31"/>
    <p:sldId id="302" r:id="rId32"/>
    <p:sldId id="311" r:id="rId33"/>
    <p:sldId id="305" r:id="rId34"/>
    <p:sldId id="306" r:id="rId35"/>
    <p:sldId id="307" r:id="rId36"/>
    <p:sldId id="308" r:id="rId37"/>
    <p:sldId id="309" r:id="rId38"/>
    <p:sldId id="310" r:id="rId39"/>
    <p:sldId id="304" r:id="rId40"/>
    <p:sldId id="321" r:id="rId41"/>
    <p:sldId id="320" r:id="rId42"/>
    <p:sldId id="314" r:id="rId43"/>
    <p:sldId id="315" r:id="rId44"/>
    <p:sldId id="316" r:id="rId45"/>
    <p:sldId id="317" r:id="rId46"/>
    <p:sldId id="318" r:id="rId47"/>
    <p:sldId id="319" r:id="rId48"/>
    <p:sldId id="325" r:id="rId49"/>
    <p:sldId id="323" r:id="rId50"/>
    <p:sldId id="324" r:id="rId51"/>
    <p:sldId id="322" r:id="rId52"/>
    <p:sldId id="326" r:id="rId53"/>
    <p:sldId id="272" r:id="rId54"/>
    <p:sldId id="287" r:id="rId55"/>
    <p:sldId id="327" r:id="rId56"/>
    <p:sldId id="328" r:id="rId57"/>
    <p:sldId id="329" r:id="rId58"/>
    <p:sldId id="330" r:id="rId59"/>
    <p:sldId id="331" r:id="rId60"/>
    <p:sldId id="284" r:id="rId61"/>
    <p:sldId id="286" r:id="rId62"/>
    <p:sldId id="297" r:id="rId63"/>
    <p:sldId id="278" r:id="rId6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852" autoAdjust="0"/>
  </p:normalViewPr>
  <p:slideViewPr>
    <p:cSldViewPr snapToGrid="0">
      <p:cViewPr>
        <p:scale>
          <a:sx n="75" d="100"/>
          <a:sy n="75" d="100"/>
        </p:scale>
        <p:origin x="2634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DA5102-A676-4635-9CFA-148E356E891E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F43EBA-0515-4AB4-A88F-C31CD14BA5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7001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43EBA-0515-4AB4-A88F-C31CD14BA52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8269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模型很难在线运行超过一周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43EBA-0515-4AB4-A88F-C31CD14BA52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1806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也就是说，检测出的并不一定是异常炉况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43EBA-0515-4AB4-A88F-C31CD14BA52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681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当然，训练集可以选的足够长，但是不能否认工作点漂移的事实。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43EBA-0515-4AB4-A88F-C31CD14BA52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39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有些异常炉况只有</a:t>
            </a:r>
            <a:r>
              <a:rPr lang="en-US" altLang="zh-CN" dirty="0" smtClean="0"/>
              <a:t>T2</a:t>
            </a:r>
            <a:r>
              <a:rPr lang="zh-CN" altLang="en-US" dirty="0" smtClean="0"/>
              <a:t>报警的原因：</a:t>
            </a:r>
            <a:endParaRPr lang="en-US" altLang="zh-CN" dirty="0" smtClean="0"/>
          </a:p>
          <a:p>
            <a:r>
              <a:rPr lang="en-US" altLang="zh-CN" dirty="0" smtClean="0"/>
              <a:t>SPE</a:t>
            </a:r>
            <a:r>
              <a:rPr lang="zh-CN" altLang="en-US" dirty="0" smtClean="0"/>
              <a:t>只是在残差空间上的投影，并未包含所有方向信息；如果前</a:t>
            </a:r>
            <a:r>
              <a:rPr lang="en-US" altLang="zh-CN" dirty="0" smtClean="0"/>
              <a:t>k</a:t>
            </a:r>
            <a:r>
              <a:rPr lang="zh-CN" altLang="en-US" dirty="0" smtClean="0"/>
              <a:t>个主成分方向内部发生了变化，</a:t>
            </a:r>
            <a:r>
              <a:rPr lang="en-US" altLang="zh-CN" dirty="0" smtClean="0"/>
              <a:t>SPE</a:t>
            </a:r>
            <a:r>
              <a:rPr lang="zh-CN" altLang="en-US" dirty="0" smtClean="0"/>
              <a:t>探测不到</a:t>
            </a:r>
            <a:endParaRPr lang="en-US" altLang="zh-CN" dirty="0" smtClean="0"/>
          </a:p>
          <a:p>
            <a:r>
              <a:rPr lang="en-US" altLang="zh-CN" dirty="0" smtClean="0"/>
              <a:t>T2</a:t>
            </a:r>
            <a:r>
              <a:rPr lang="zh-CN" altLang="en-US" dirty="0" smtClean="0"/>
              <a:t>变化的原因可能是震荡方向在子空间内部的改变，而不一定是大小的改变。而如果是大小的改变，则反过来一定会在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43EBA-0515-4AB4-A88F-C31CD14BA52F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009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43EBA-0515-4AB4-A88F-C31CD14BA52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91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43EBA-0515-4AB4-A88F-C31CD14BA52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1831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可以看出，一次异常炉况后，高炉往往很难完全恢复到之前的状态。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43EBA-0515-4AB4-A88F-C31CD14BA52F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6716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可以看出炉况呈周期性的波动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F43EBA-0515-4AB4-A88F-C31CD14BA52F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2526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1" name="Rectangle 21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828802"/>
            <a:ext cx="7772400" cy="1736725"/>
          </a:xfrm>
        </p:spPr>
        <p:txBody>
          <a:bodyPr/>
          <a:lstStyle>
            <a:lvl1pPr>
              <a:defRPr sz="5400"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5142" name="Rectangle 2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4" name="Rectangle 23"/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endParaRPr lang="zh-CN" altLang="en-US"/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0536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47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7744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2"/>
            <a:ext cx="4038600" cy="21891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7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8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9561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2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0424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4CB40B-C52D-4749-9FC0-EB6C1BEB07E7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6012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5B4DC-21B6-4A40-B8C1-ABF6980F4070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537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21BE3-E198-4B63-BEBD-F001681E0E92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5689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884C-8C68-4872-85A9-70EC8F717416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4991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5CC9E-0C6D-4365-B76A-F07D93AF1347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2252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8D686-2631-43FA-8D85-E722FB955452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1194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79333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A4A43-4C76-44EE-AA96-452B9E8B0342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24686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E3D7D4-6F39-4765-97DC-8565B7552ECD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22342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74F43-C703-47FA-B732-F51F40E01B1D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1533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371A6-7E0D-4B3D-838E-F8C24A255F29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3431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66FF-2FE5-4157-8A1B-8CB6ADB8F3AD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787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785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669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8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29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4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154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3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971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1590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2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6" name="Rectangle 2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Rectangle 2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35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7" name="Rectangle 2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430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8195" name="Rectangle 2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2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119" name="Rectangle 2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 smtClean="0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fld id="{A3B48B78-41FE-4451-A652-F7987494B724}" type="datetimeFigureOut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4120" name="Rectangle 2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effectLst>
                  <a:outerShdw blurRad="38100" dist="38100" dir="2700000" algn="tl">
                    <a:srgbClr val="000000"/>
                  </a:outerShdw>
                </a:effectLst>
              </a:defRPr>
            </a:lvl1pPr>
          </a:lstStyle>
          <a:p>
            <a:endParaRPr lang="zh-CN" altLang="en-US"/>
          </a:p>
        </p:txBody>
      </p:sp>
      <p:sp>
        <p:nvSpPr>
          <p:cNvPr id="4121" name="Rectangle 2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effectLst/>
              </a:defRPr>
            </a:lvl1pPr>
          </a:lstStyle>
          <a:p>
            <a:fld id="{F2307EC4-3696-432E-9951-7EF73D0005D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199" name="图片 6" descr="图片1.png"/>
          <p:cNvPicPr>
            <a:picLocks noChangeAspect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" y="533400"/>
            <a:ext cx="9021763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78909666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imes New Roman" pitchFamily="18" charset="0"/>
          <a:ea typeface="宋体" pitchFamily="2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imes New Roman" pitchFamily="18" charset="0"/>
          <a:ea typeface="宋体" pitchFamily="2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imes New Roman" pitchFamily="18" charset="0"/>
          <a:ea typeface="宋体" pitchFamily="2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imes New Roman" pitchFamily="18" charset="0"/>
          <a:ea typeface="宋体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imes New Roman" pitchFamily="18" charset="0"/>
          <a:ea typeface="宋体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imes New Roman" pitchFamily="18" charset="0"/>
          <a:ea typeface="宋体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imes New Roman" pitchFamily="18" charset="0"/>
          <a:ea typeface="宋体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3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60000"/>
        <a:buFont typeface="Wingdings" pitchFamily="2" charset="2"/>
        <a:buChar char="n"/>
        <a:defRPr sz="2800">
          <a:solidFill>
            <a:schemeClr val="tx2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2400">
          <a:solidFill>
            <a:schemeClr val="tx2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2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F9C8A-BC34-40F9-A0C2-C36076C80B22}" type="datetime1">
              <a:rPr lang="zh-CN" altLang="en-US" smtClean="0"/>
              <a:t>2016/3/30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7A318-C482-4346-9433-FF5DB3A5602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896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sz="quarter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基于模型相似度的炉况分析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zh-CN" altLang="en-US" dirty="0" smtClean="0"/>
              <a:t>庞人铭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483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炉况波动对异常检测的影响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炉况波动的原因：人工</a:t>
            </a:r>
            <a:r>
              <a:rPr lang="zh-CN" altLang="en-US" dirty="0" smtClean="0"/>
              <a:t>操作（输入）、</a:t>
            </a:r>
            <a:r>
              <a:rPr lang="zh-CN" altLang="en-US" dirty="0"/>
              <a:t>矿石原料</a:t>
            </a:r>
            <a:r>
              <a:rPr lang="zh-CN" altLang="en-US" dirty="0" smtClean="0"/>
              <a:t>、环境、异常炉况</a:t>
            </a:r>
            <a:r>
              <a:rPr lang="en-US" altLang="zh-CN" dirty="0" smtClean="0"/>
              <a:t>……</a:t>
            </a:r>
            <a:endParaRPr lang="zh-CN" altLang="en-US" dirty="0"/>
          </a:p>
          <a:p>
            <a:r>
              <a:rPr lang="zh-CN" altLang="en-US" dirty="0" smtClean="0"/>
              <a:t>炉况波动后，高炉工作点往往会发生变化。甚至即使将之前改变了的输入复位，工作点也不会还原，而是进入一个新稳态</a:t>
            </a:r>
            <a:r>
              <a:rPr lang="zh-CN" altLang="en-US" dirty="0" smtClean="0"/>
              <a:t>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25139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7225" y="318505"/>
            <a:ext cx="8229600" cy="1143000"/>
          </a:xfrm>
        </p:spPr>
        <p:txBody>
          <a:bodyPr/>
          <a:lstStyle/>
          <a:p>
            <a:r>
              <a:rPr lang="zh-CN" altLang="en-US" dirty="0" smtClean="0"/>
              <a:t>原因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9" r="26800" b="19865"/>
          <a:stretch/>
        </p:blipFill>
        <p:spPr bwMode="auto">
          <a:xfrm>
            <a:off x="0" y="1499060"/>
            <a:ext cx="6249801" cy="53589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矩形 4"/>
          <p:cNvSpPr/>
          <p:nvPr/>
        </p:nvSpPr>
        <p:spPr>
          <a:xfrm>
            <a:off x="6392883" y="1931788"/>
            <a:ext cx="2569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2012-07-01</a:t>
            </a:r>
            <a:r>
              <a:rPr lang="zh-CN" altLang="zh-CN" dirty="0" smtClean="0"/>
              <a:t>至</a:t>
            </a:r>
            <a:r>
              <a:rPr lang="en-US" altLang="zh-CN" dirty="0" smtClean="0"/>
              <a:t>2012-07-06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6533002" y="3541456"/>
            <a:ext cx="2492990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所谓的“工作点漂移”</a:t>
            </a:r>
            <a:endParaRPr lang="zh-CN" altLang="en-US" dirty="0"/>
          </a:p>
        </p:txBody>
      </p:sp>
      <p:cxnSp>
        <p:nvCxnSpPr>
          <p:cNvPr id="8" name="直接箭头连接符 7"/>
          <p:cNvCxnSpPr>
            <a:stCxn id="6" idx="1"/>
          </p:cNvCxnSpPr>
          <p:nvPr/>
        </p:nvCxnSpPr>
        <p:spPr>
          <a:xfrm flipH="1">
            <a:off x="3481330" y="3726122"/>
            <a:ext cx="3051672" cy="151815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6" idx="1"/>
          </p:cNvCxnSpPr>
          <p:nvPr/>
        </p:nvCxnSpPr>
        <p:spPr>
          <a:xfrm flipH="1">
            <a:off x="2324559" y="3726122"/>
            <a:ext cx="4208443" cy="1033165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6" idx="1"/>
          </p:cNvCxnSpPr>
          <p:nvPr/>
        </p:nvCxnSpPr>
        <p:spPr>
          <a:xfrm flipH="1">
            <a:off x="3481330" y="3726122"/>
            <a:ext cx="3051672" cy="1572991"/>
          </a:xfrm>
          <a:prstGeom prst="straightConnector1">
            <a:avLst/>
          </a:prstGeom>
          <a:ln w="2857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602226" y="2301120"/>
            <a:ext cx="2151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第一天作为训练集</a:t>
            </a:r>
            <a:endParaRPr lang="en-US" altLang="zh-CN" dirty="0" smtClean="0"/>
          </a:p>
          <a:p>
            <a:r>
              <a:rPr lang="zh-CN" altLang="en-US" dirty="0" smtClean="0"/>
              <a:t>剩下五天为测试集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2951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原因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工作点</a:t>
            </a:r>
            <a:r>
              <a:rPr lang="zh-CN" altLang="en-US" dirty="0" smtClean="0"/>
              <a:t>漂移</a:t>
            </a:r>
            <a:endParaRPr lang="en-US" altLang="zh-CN" dirty="0" smtClean="0"/>
          </a:p>
          <a:p>
            <a:r>
              <a:rPr lang="zh-CN" altLang="en-US" dirty="0" smtClean="0"/>
              <a:t>炉况难行、矿石成分等变化后工作点跳变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报警</a:t>
            </a:r>
            <a:r>
              <a:rPr lang="en-US" altLang="zh-CN" dirty="0" smtClean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zh-CN" altLang="en-US" dirty="0" smtClean="0">
                <a:solidFill>
                  <a:srgbClr val="FF0000"/>
                </a:solidFill>
                <a:sym typeface="Wingdings" panose="05000000000000000000" pitchFamily="2" charset="2"/>
              </a:rPr>
              <a:t>异常？工作点漂移？人工操作等输入改变？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 smtClean="0"/>
              <a:t>迭代算法的难点：</a:t>
            </a:r>
            <a:endParaRPr lang="en-US" altLang="zh-CN" dirty="0"/>
          </a:p>
          <a:p>
            <a:pPr lvl="1"/>
            <a:r>
              <a:rPr lang="zh-CN" altLang="en-US" dirty="0" smtClean="0"/>
              <a:t>如何区分炉况的正常波动和异常炉况（基于阈值</a:t>
            </a:r>
            <a:r>
              <a:rPr lang="zh-CN" altLang="en-US" dirty="0" smtClean="0"/>
              <a:t>不鲁棒，</a:t>
            </a:r>
            <a:r>
              <a:rPr lang="zh-CN" altLang="en-US" dirty="0" smtClean="0"/>
              <a:t>基于</a:t>
            </a:r>
            <a:r>
              <a:rPr lang="zh-CN" altLang="en-US" dirty="0" smtClean="0"/>
              <a:t>人工较为繁琐和带有主观性）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设计一套怎样的规则实现数据集的更新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222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敏感的代价是持续误报</a:t>
            </a:r>
            <a:endParaRPr lang="en-US" altLang="zh-CN" dirty="0" smtClean="0"/>
          </a:p>
          <a:p>
            <a:r>
              <a:rPr lang="zh-CN" altLang="en-US" dirty="0" smtClean="0"/>
              <a:t>模型对异常炉况检测的灵敏度与在线运行的鲁棒性之间权衡很困难，缺乏依据</a:t>
            </a:r>
            <a:endParaRPr lang="en-US" altLang="zh-CN" dirty="0"/>
          </a:p>
          <a:p>
            <a:r>
              <a:rPr lang="zh-CN" altLang="en-US" dirty="0" smtClean="0"/>
              <a:t>迭代模型使得误报降低，但同时也对异常炉况不敏感；而且</a:t>
            </a:r>
            <a:r>
              <a:rPr lang="zh-CN" altLang="en-US" dirty="0" smtClean="0"/>
              <a:t>更新限制偏严仍然</a:t>
            </a:r>
            <a:r>
              <a:rPr lang="zh-CN" altLang="en-US" dirty="0" smtClean="0"/>
              <a:t>会误报</a:t>
            </a:r>
            <a:endParaRPr lang="en-US" altLang="zh-CN" dirty="0" smtClean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5960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关键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CN" altLang="en-US" sz="2400" dirty="0" smtClean="0"/>
                  <a:t>减少过程噪声的干扰</a:t>
                </a:r>
                <a:endParaRPr lang="en-US" altLang="zh-CN" sz="2400" dirty="0" smtClean="0"/>
              </a:p>
              <a:p>
                <a:r>
                  <a:rPr lang="zh-CN" altLang="en-US" sz="2400" dirty="0"/>
                  <a:t>减少</a:t>
                </a:r>
                <a:r>
                  <a:rPr lang="zh-CN" altLang="en-US" sz="2400" dirty="0" smtClean="0"/>
                  <a:t>工作点漂移的干扰</a:t>
                </a:r>
                <a:endParaRPr lang="en-US" altLang="zh-CN" sz="2400" dirty="0" smtClean="0"/>
              </a:p>
              <a:p>
                <a:r>
                  <a:rPr lang="zh-CN" altLang="en-US" sz="2400" dirty="0"/>
                  <a:t>尽可能多的利用历史数据的</a:t>
                </a:r>
                <a:r>
                  <a:rPr lang="zh-CN" altLang="en-US" sz="2400" dirty="0" smtClean="0"/>
                  <a:t>信息</a:t>
                </a:r>
                <a:endParaRPr lang="en-US" altLang="zh-CN" sz="2400" dirty="0" smtClean="0"/>
              </a:p>
              <a:p>
                <a:pPr lvl="1"/>
                <a:r>
                  <a:rPr lang="zh-CN" altLang="en-US" sz="2000" dirty="0" smtClean="0"/>
                  <a:t>高炉炉况的复杂多变和内部状态的不可测，使得基于某一段历史数据的建模很难有普遍代表性。</a:t>
                </a:r>
                <a:endParaRPr lang="en-US" altLang="zh-CN" sz="2400" dirty="0" smtClean="0"/>
              </a:p>
              <a:p>
                <a:pPr lvl="1"/>
                <a:r>
                  <a:rPr lang="zh-CN" altLang="en-US" sz="2000" dirty="0"/>
                  <a:t>历史数据中，顺行炉况占</a:t>
                </a:r>
                <a:r>
                  <a:rPr lang="zh-CN" altLang="en-US" sz="2000" dirty="0" smtClean="0"/>
                  <a:t>大多数</a:t>
                </a:r>
                <a:endParaRPr lang="en-US" altLang="zh-CN" sz="2000" dirty="0" smtClean="0"/>
              </a:p>
              <a:p>
                <a:r>
                  <a:rPr lang="en-US" altLang="zh-CN" sz="2400" dirty="0" smtClean="0"/>
                  <a:t>PCA</a:t>
                </a:r>
                <a:r>
                  <a:rPr lang="zh-CN" altLang="en-US" sz="2400" dirty="0"/>
                  <a:t>模型对所有样本点</a:t>
                </a:r>
                <a:r>
                  <a:rPr lang="zh-CN" altLang="en-US" sz="2400" dirty="0" smtClean="0"/>
                  <a:t>敏感，可以考虑一种将每个数据样本对</a:t>
                </a:r>
                <a:r>
                  <a:rPr lang="en-US" altLang="zh-CN" sz="2400" dirty="0" err="1" smtClean="0"/>
                  <a:t>pca</a:t>
                </a:r>
                <a:r>
                  <a:rPr lang="zh-CN" altLang="en-US" sz="2400" dirty="0" smtClean="0"/>
                  <a:t>模型的贡献定量描述的方法（还没做）</a:t>
                </a:r>
                <a:endParaRPr lang="en-US" altLang="zh-CN" sz="2400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pitchFamily="18" charset="0"/>
                      </a:rPr>
                      <m:t>𝑠𝑒𝑛𝑠𝑖𝑡𝑖𝑣𝑖𝑡𝑦</m:t>
                    </m:r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altLang="zh-CN" sz="20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000">
                            <a:latin typeface="Cambria Math" panose="02040503050406030204" pitchFamily="18" charset="0"/>
                          </a:rPr>
                          <m:t>𝜕</m:t>
                        </m:r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pitchFamily="18" charset="0"/>
                          </a:rPr>
                          <m:t>PCA</m:t>
                        </m:r>
                        <m:d>
                          <m:d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</m:d>
                      </m:num>
                      <m:den>
                        <m:r>
                          <a:rPr lang="en-US" altLang="zh-CN" sz="2000" i="1">
                            <a:latin typeface="Cambria Math" panose="02040503050406030204" pitchFamily="18" charset="0"/>
                          </a:rPr>
                          <m:t>𝜕</m:t>
                        </m:r>
                        <m:sSub>
                          <m:sSubPr>
                            <m:ctrlPr>
                              <a:rPr lang="zh-CN" altLang="zh-CN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endParaRPr lang="zh-CN" altLang="zh-CN" sz="2000" dirty="0"/>
              </a:p>
              <a:p>
                <a:pPr lvl="1"/>
                <a:endParaRPr lang="en-US" altLang="zh-CN" sz="2000" dirty="0" smtClean="0"/>
              </a:p>
              <a:p>
                <a:endParaRPr lang="en-US" altLang="zh-CN" sz="2400" dirty="0"/>
              </a:p>
              <a:p>
                <a:endParaRPr lang="zh-CN" altLang="en-US" sz="2400" dirty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48" t="-148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885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背景简介</a:t>
            </a:r>
            <a:endParaRPr lang="en-US" altLang="zh-CN" dirty="0" smtClean="0"/>
          </a:p>
          <a:p>
            <a:r>
              <a:rPr lang="zh-CN" altLang="en-US" b="1" dirty="0" smtClean="0"/>
              <a:t>模型相似度</a:t>
            </a:r>
            <a:endParaRPr lang="en-US" altLang="zh-CN" b="1" dirty="0" smtClean="0"/>
          </a:p>
          <a:p>
            <a:pPr lvl="1"/>
            <a:r>
              <a:rPr lang="en-US" altLang="zh-CN" dirty="0" smtClean="0"/>
              <a:t>Multiple PCA</a:t>
            </a:r>
          </a:p>
          <a:p>
            <a:pPr lvl="1"/>
            <a:r>
              <a:rPr lang="zh-CN" altLang="en-US" dirty="0" smtClean="0"/>
              <a:t>广义</a:t>
            </a:r>
            <a:r>
              <a:rPr lang="en-US" altLang="zh-CN" dirty="0" smtClean="0"/>
              <a:t>MSI</a:t>
            </a:r>
            <a:r>
              <a:rPr lang="zh-CN" altLang="en-US" dirty="0" smtClean="0"/>
              <a:t>与狭义</a:t>
            </a:r>
            <a:r>
              <a:rPr lang="en-US" altLang="zh-CN" dirty="0" smtClean="0"/>
              <a:t>MSI</a:t>
            </a:r>
          </a:p>
          <a:p>
            <a:r>
              <a:rPr lang="zh-CN" altLang="en-US" dirty="0" smtClean="0"/>
              <a:t>基于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的大</a:t>
            </a:r>
            <a:r>
              <a:rPr lang="zh-CN" altLang="en-US" dirty="0" smtClean="0"/>
              <a:t>数据分析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211346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传统的</a:t>
            </a:r>
            <a:r>
              <a:rPr lang="en-US" altLang="zh-CN" dirty="0" smtClean="0"/>
              <a:t>Multiple-PCA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operating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modes or multistage batch processes</a:t>
            </a:r>
          </a:p>
          <a:p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需要考虑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个纬度：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J process variables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sampling points</a:t>
            </a:r>
          </a:p>
          <a:p>
            <a:pPr lvl="1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normal batch runs</a:t>
            </a:r>
          </a:p>
          <a:p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流程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基于时间滑窗建立多个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模型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基于欧式距离的聚类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或者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设定相似度阈值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合并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模型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重新确定融合后的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PCA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模型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重新确定统计量阈值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效果：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每个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PCA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模型与各个操作模式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modes)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近似一一对应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前提假设（适用情况）是各个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PCA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模型差异较大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3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模型相似度（狭义）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5680571"/>
            <a:ext cx="7886700" cy="58052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Lu,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Ningyun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Furong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Gao, and </a:t>
            </a:r>
            <a:r>
              <a:rPr lang="en-US" altLang="zh-C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Fuli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Wang. "Sub‐PCA modeling and on‐line monitoring strategy for batch processes." </a:t>
            </a:r>
            <a:r>
              <a:rPr lang="en-US" altLang="zh-CN" sz="1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AIChE</a:t>
            </a:r>
            <a:r>
              <a:rPr lang="en-US" altLang="zh-CN" sz="1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Journal</a:t>
            </a:r>
            <a:r>
              <a:rPr lang="en-US" altLang="zh-C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50.1 (2004): 255-259.</a:t>
            </a:r>
            <a:endParaRPr lang="zh-C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28650" y="5207963"/>
            <a:ext cx="74612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李荣雨</a:t>
            </a:r>
            <a:r>
              <a:rPr lang="en-US" altLang="zh-CN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 </a:t>
            </a:r>
            <a:r>
              <a:rPr lang="zh-CN" altLang="en-US" i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基于 </a:t>
            </a:r>
            <a:r>
              <a:rPr lang="en-US" altLang="zh-CN" i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PCA </a:t>
            </a:r>
            <a:r>
              <a:rPr lang="zh-CN" altLang="en-US" i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的统计过程监控研究 </a:t>
            </a:r>
            <a:r>
              <a:rPr lang="en-US" altLang="zh-CN" i="1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[D]</a:t>
            </a:r>
            <a:r>
              <a:rPr lang="en-US" altLang="zh-CN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Diss. </a:t>
            </a:r>
            <a:r>
              <a:rPr lang="zh-CN" alt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杭州</a:t>
            </a:r>
            <a:r>
              <a:rPr lang="en-US" altLang="zh-CN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zh-CN" altLang="en-US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浙江大学</a:t>
            </a:r>
            <a:r>
              <a:rPr lang="en-US" altLang="zh-CN" dirty="0">
                <a:solidFill>
                  <a:srgbClr val="22222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2007.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28650" y="1918811"/>
            <a:ext cx="72771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要求</a:t>
            </a:r>
            <a:r>
              <a:rPr lang="zh-CN" altLang="en-US" dirty="0"/>
              <a:t>有</a:t>
            </a:r>
            <a:r>
              <a:rPr lang="zh-CN" altLang="en-US" dirty="0" smtClean="0"/>
              <a:t>相同</a:t>
            </a:r>
            <a:r>
              <a:rPr lang="zh-CN" altLang="en-US" dirty="0"/>
              <a:t>的最(次)大数据变动方向,即</a:t>
            </a:r>
            <a:r>
              <a:rPr lang="zh-CN" altLang="en-US" dirty="0" smtClean="0"/>
              <a:t>要求负荷向量方向及其</a:t>
            </a:r>
            <a:r>
              <a:rPr lang="zh-CN" altLang="en-US" dirty="0"/>
              <a:t>排列</a:t>
            </a:r>
            <a:r>
              <a:rPr lang="zh-CN" altLang="en-US" dirty="0" smtClean="0"/>
              <a:t>顺序都相同。此时</a:t>
            </a:r>
            <a:r>
              <a:rPr lang="zh-CN" altLang="en-US" dirty="0"/>
              <a:t>可用</a:t>
            </a:r>
            <a:r>
              <a:rPr lang="zh-CN" altLang="en-US" dirty="0" smtClean="0"/>
              <a:t>相应</a:t>
            </a:r>
            <a:r>
              <a:rPr lang="zh-CN" altLang="en-US" dirty="0"/>
              <a:t>次序的负荷向量间的夹角来</a:t>
            </a:r>
            <a:r>
              <a:rPr lang="zh-CN" altLang="en-US" dirty="0" smtClean="0"/>
              <a:t>度量</a:t>
            </a:r>
            <a:r>
              <a:rPr lang="en-US" altLang="zh-CN" dirty="0" smtClean="0"/>
              <a:t>MSI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628650" y="2610882"/>
                <a:ext cx="5207195" cy="17730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sSub>
                                <m:sSub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MSI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narrow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m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n</m:t>
                                  </m:r>
                                </m:e>
                              </m:d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k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Sup>
                                            <m:sSubSup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  <m:r>
                                                <a:rPr lang="zh-CN" altLang="en-US" i="0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  <m:sup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𝑇</m:t>
                                              </m:r>
                                            </m:sup>
                                          </m:sSubSup>
                                          <m:r>
                                            <a:rPr lang="zh-CN" altLang="en-US" i="0">
                                              <a:latin typeface="Cambria Math" panose="02040503050406030204" pitchFamily="18" charset="0"/>
                                            </a:rPr>
                                            <m:t>,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  <m:r>
                                                <a:rPr lang="zh-CN" altLang="en-US" i="0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p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nary>
                            </m:e>
                            <m:e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sSub>
                                <m:sSub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Distance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narrow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m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n</m:t>
                                  </m:r>
                                </m:e>
                              </m:d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f>
                                    <m:f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𝜆</m:t>
                                          </m:r>
                                        </m:e>
                                        <m:sub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nary>
                                        <m:naryPr>
                                          <m:chr m:val="∑"/>
                                          <m:limLoc m:val="subSup"/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  <m:r>
                                            <a:rPr lang="zh-CN" altLang="en-US" i="0">
                                              <a:latin typeface="Cambria Math" panose="02040503050406030204" pitchFamily="18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</m:sup>
                                        <m:e>
                                          <m:sSub>
                                            <m:sSub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𝜆</m:t>
                                              </m:r>
                                            </m:e>
                                            <m:sub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nary>
                                    </m:den>
                                  </m:f>
                                  <m:sSub>
                                    <m:sSub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d>
                                        <m:dPr>
                                          <m:begChr m:val="‖"/>
                                          <m:endChr m:val="‖"/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  <m:r>
                                                <a:rPr lang="zh-CN" altLang="en-US" i="0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zh-CN" altLang="en-US" i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𝑝</m:t>
                                              </m:r>
                                            </m:e>
                                            <m:sub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𝑛</m:t>
                                              </m:r>
                                              <m:r>
                                                <a:rPr lang="zh-CN" altLang="en-US" i="0">
                                                  <a:latin typeface="Cambria Math" panose="02040503050406030204" pitchFamily="18" charset="0"/>
                                                </a:rPr>
                                                <m:t>,</m:t>
                                              </m:r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  <m:sub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e>
                              </m:nary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2610882"/>
                <a:ext cx="5207195" cy="177304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矩形 7"/>
              <p:cNvSpPr/>
              <p:nvPr/>
            </p:nvSpPr>
            <p:spPr>
              <a:xfrm>
                <a:off x="628650" y="4309261"/>
                <a:ext cx="4351961" cy="87690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zh-CN" altLang="en-US"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SI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narrow</m:t>
                          </m:r>
                        </m:sub>
                      </m:sSub>
                      <m:d>
                        <m:dPr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m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m:rPr>
                              <m:sty m:val="p"/>
                            </m:rPr>
                            <a:rPr lang="zh-CN" altLang="en-US" i="0">
                              <a:latin typeface="Cambria Math" panose="02040503050406030204" pitchFamily="18" charset="0"/>
                            </a:rPr>
                            <m:t>n</m:t>
                          </m:r>
                        </m:e>
                      </m:d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zh-CN" altLang="en-US" i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zh-CN" alt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sup>
                        <m:e>
                          <m:f>
                            <m:f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𝜆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e>
                              </m:nary>
                            </m:den>
                          </m:f>
                          <m:sSup>
                            <m:sSupPr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sup>
                                  </m:sSubSup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8" name="矩形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4309261"/>
                <a:ext cx="4351961" cy="876907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872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模型相似度（广义）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5597628"/>
            <a:ext cx="7886700" cy="890205"/>
          </a:xfrm>
        </p:spPr>
        <p:txBody>
          <a:bodyPr>
            <a:normAutofit lnSpcReduction="10000"/>
          </a:bodyPr>
          <a:lstStyle/>
          <a:p>
            <a:r>
              <a:rPr lang="en-US" altLang="zh-CN" sz="1800" dirty="0"/>
              <a:t>Zhao, Shi Jian, </a:t>
            </a:r>
            <a:r>
              <a:rPr lang="en-US" altLang="zh-CN" sz="1800" dirty="0" err="1"/>
              <a:t>Jie</a:t>
            </a:r>
            <a:r>
              <a:rPr lang="en-US" altLang="zh-CN" sz="1800" dirty="0"/>
              <a:t> Zhang, and Yong Mao Xu. "Monitoring of processes with multiple operating modes through multiple principle component analysis models." </a:t>
            </a:r>
            <a:r>
              <a:rPr lang="en-US" altLang="zh-CN" sz="1800" i="1" dirty="0"/>
              <a:t>Industrial &amp; engineering chemistry research</a:t>
            </a:r>
            <a:r>
              <a:rPr lang="en-US" altLang="zh-CN" sz="1800" dirty="0"/>
              <a:t> 43.22 (2004): 7025-7035.</a:t>
            </a:r>
            <a:endParaRPr lang="zh-CN" altLang="en-US" sz="18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34667"/>
            <a:ext cx="3905881" cy="396296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9469" y="1634667"/>
            <a:ext cx="452437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0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模型相似度（广义）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5474043"/>
            <a:ext cx="7886700" cy="890205"/>
          </a:xfrm>
        </p:spPr>
        <p:txBody>
          <a:bodyPr>
            <a:normAutofit lnSpcReduction="10000"/>
          </a:bodyPr>
          <a:lstStyle/>
          <a:p>
            <a:r>
              <a:rPr lang="en-US" altLang="zh-CN" sz="1800" dirty="0"/>
              <a:t>Zhao, Shi Jian, </a:t>
            </a:r>
            <a:r>
              <a:rPr lang="en-US" altLang="zh-CN" sz="1800" dirty="0" err="1"/>
              <a:t>Jie</a:t>
            </a:r>
            <a:r>
              <a:rPr lang="en-US" altLang="zh-CN" sz="1800" dirty="0"/>
              <a:t> Zhang, and Yong Mao Xu. "Monitoring of processes with multiple operating modes through multiple principle component analysis models." </a:t>
            </a:r>
            <a:r>
              <a:rPr lang="en-US" altLang="zh-CN" sz="1800" i="1" dirty="0"/>
              <a:t>Industrial &amp; engineering chemistry research</a:t>
            </a:r>
            <a:r>
              <a:rPr lang="en-US" altLang="zh-CN" sz="1800" dirty="0"/>
              <a:t> 43.22 (2004): 7025-7035.</a:t>
            </a:r>
            <a:endParaRPr lang="zh-CN" altLang="en-US" sz="1800" dirty="0"/>
          </a:p>
        </p:txBody>
      </p:sp>
      <p:sp>
        <p:nvSpPr>
          <p:cNvPr id="4" name="矩形 3"/>
          <p:cNvSpPr/>
          <p:nvPr/>
        </p:nvSpPr>
        <p:spPr>
          <a:xfrm>
            <a:off x="628650" y="1737065"/>
            <a:ext cx="748536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两个PCA模型之间的偏差可以</a:t>
            </a:r>
            <a:r>
              <a:rPr lang="zh-CN" altLang="en-US" dirty="0" smtClean="0"/>
              <a:t>通过</a:t>
            </a:r>
            <a:r>
              <a:rPr lang="zh-CN" altLang="en-US" dirty="0" smtClean="0"/>
              <a:t>前</a:t>
            </a:r>
            <a:r>
              <a:rPr lang="en-US" altLang="zh-CN" dirty="0" smtClean="0"/>
              <a:t>k</a:t>
            </a:r>
            <a:r>
              <a:rPr lang="zh-CN" altLang="en-US" dirty="0" smtClean="0"/>
              <a:t>个</a:t>
            </a:r>
            <a:r>
              <a:rPr lang="zh-CN" altLang="en-US" dirty="0" smtClean="0"/>
              <a:t>负荷</a:t>
            </a:r>
            <a:r>
              <a:rPr lang="zh-CN" altLang="en-US" dirty="0"/>
              <a:t>向量张成的</a:t>
            </a:r>
            <a:r>
              <a:rPr lang="zh-CN" altLang="en-US" dirty="0" smtClean="0"/>
              <a:t>子空间之间</a:t>
            </a:r>
            <a:r>
              <a:rPr lang="zh-CN" altLang="en-US" dirty="0"/>
              <a:t>的偏差来</a:t>
            </a:r>
            <a:r>
              <a:rPr lang="zh-CN" altLang="en-US" dirty="0" smtClean="0"/>
              <a:t>衡量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可以有三种衡量方式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同时看</a:t>
            </a:r>
            <a:r>
              <a:rPr lang="en-US" altLang="zh-CN" dirty="0" smtClean="0"/>
              <a:t>k</a:t>
            </a:r>
            <a:r>
              <a:rPr lang="zh-CN" altLang="en-US" dirty="0" smtClean="0"/>
              <a:t>个主角度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取</a:t>
            </a:r>
            <a:r>
              <a:rPr lang="en-US" altLang="zh-CN" dirty="0" smtClean="0"/>
              <a:t>k</a:t>
            </a:r>
            <a:r>
              <a:rPr lang="zh-CN" altLang="en-US" dirty="0" smtClean="0"/>
              <a:t>个主角度余弦的平均值</a:t>
            </a:r>
            <a:endParaRPr lang="en-US" altLang="zh-CN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只</a:t>
            </a:r>
            <a:r>
              <a:rPr lang="zh-CN" altLang="en-US" dirty="0" smtClean="0"/>
              <a:t>看第一主角度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矩形 4"/>
              <p:cNvSpPr/>
              <p:nvPr/>
            </p:nvSpPr>
            <p:spPr>
              <a:xfrm>
                <a:off x="628650" y="3716788"/>
                <a:ext cx="4670573" cy="134088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zh-CN" altLang="en-US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zh-CN" altLang="en-US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zh-CN" altLang="en-US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sSubSup>
                                <m:sSubSup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MSI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𝑔𝑒𝑛𝑒𝑟𝑎𝑙</m:t>
                                  </m:r>
                                </m:sub>
                                <m:sup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p>
                              </m:sSubSup>
                              <m:d>
                                <m:d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m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n</m:t>
                                  </m:r>
                                </m:e>
                              </m:d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angle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i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e>
                              </m:d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unc>
                                <m:func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sSup>
                                    <m:sSup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cos</m:t>
                                      </m:r>
                                    </m:e>
                                    <m:sup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fName>
                                <m:e>
                                  <m:d>
                                    <m:d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𝜃</m:t>
                                          </m:r>
                                        </m:e>
                                        <m:sub>
                                          <m: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func>
                            </m:e>
                            <m:e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&amp;</m:t>
                              </m:r>
                              <m:sSub>
                                <m:sSub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MSI</m:t>
                                  </m:r>
                                </m:e>
                                <m:sub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𝑔𝑒𝑛𝑒𝑟𝑎𝑙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m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n</m:t>
                                  </m:r>
                                </m:e>
                              </m:d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f>
                                <m:f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m:rPr>
                                      <m:sty m:val="p"/>
                                    </m:rP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k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zh-CN" altLang="en-US" i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angle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i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</m:e>
                              </m:nary>
                            </m:e>
                          </m:eqArr>
                        </m:e>
                      </m:d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5" name="矩形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650" y="3716788"/>
                <a:ext cx="4670573" cy="134088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9734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背景简介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数据</a:t>
            </a:r>
            <a:endParaRPr lang="en-US" altLang="zh-CN" dirty="0" smtClean="0"/>
          </a:p>
          <a:p>
            <a:pPr lvl="1"/>
            <a:r>
              <a:rPr lang="zh-CN" altLang="en-US" dirty="0"/>
              <a:t>已</a:t>
            </a:r>
            <a:r>
              <a:rPr lang="zh-CN" altLang="en-US" dirty="0" smtClean="0"/>
              <a:t>有方法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主要难点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案例分析</a:t>
            </a:r>
            <a:endParaRPr lang="en-US" altLang="zh-CN" dirty="0" smtClean="0"/>
          </a:p>
          <a:p>
            <a:r>
              <a:rPr lang="zh-CN" altLang="en-US" dirty="0" smtClean="0"/>
              <a:t>模型相似度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Multiple PCA</a:t>
            </a:r>
          </a:p>
          <a:p>
            <a:pPr lvl="1"/>
            <a:r>
              <a:rPr lang="zh-CN" altLang="en-US" dirty="0" smtClean="0"/>
              <a:t>广义</a:t>
            </a:r>
            <a:r>
              <a:rPr lang="en-US" altLang="zh-CN" dirty="0" smtClean="0"/>
              <a:t>MSI</a:t>
            </a:r>
            <a:r>
              <a:rPr lang="zh-CN" altLang="en-US" dirty="0" smtClean="0"/>
              <a:t>与狭义</a:t>
            </a:r>
            <a:r>
              <a:rPr lang="en-US" altLang="zh-CN" dirty="0" smtClean="0"/>
              <a:t>MSI</a:t>
            </a:r>
          </a:p>
          <a:p>
            <a:r>
              <a:rPr lang="zh-CN" altLang="en-US" dirty="0" smtClean="0"/>
              <a:t>基于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的大数据分析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相似度矩阵图像分析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聚类分析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炉况质量评测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418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两种相似度的异同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 smtClean="0"/>
              <a:t>狭义</a:t>
            </a:r>
            <a:r>
              <a:rPr lang="en-US" altLang="zh-CN" sz="2800" dirty="0" smtClean="0"/>
              <a:t>MSI</a:t>
            </a:r>
            <a:r>
              <a:rPr lang="zh-CN" altLang="en-US" sz="2800" dirty="0" smtClean="0"/>
              <a:t>强调主元方向和次序的相似性，要求较为苛刻，但也有更高的灵敏度。</a:t>
            </a:r>
            <a:endParaRPr lang="en-US" altLang="zh-CN" sz="2800" dirty="0" smtClean="0"/>
          </a:p>
          <a:p>
            <a:r>
              <a:rPr lang="zh-CN" altLang="en-US" sz="2800" dirty="0" smtClean="0"/>
              <a:t>广义</a:t>
            </a:r>
            <a:r>
              <a:rPr lang="en-US" altLang="zh-CN" sz="2800" dirty="0" smtClean="0"/>
              <a:t>MSI</a:t>
            </a:r>
            <a:r>
              <a:rPr lang="zh-CN" altLang="en-US" sz="2800" dirty="0" smtClean="0"/>
              <a:t>强调多个主元方向构成的线性子空间的相似性，要求较为宽松，但是鲁棒性更好。</a:t>
            </a:r>
            <a:endParaRPr lang="en-US" altLang="zh-CN" sz="2800" dirty="0" smtClean="0"/>
          </a:p>
          <a:p>
            <a:r>
              <a:rPr lang="zh-CN" altLang="en-US" sz="2800" dirty="0" smtClean="0"/>
              <a:t>在工作点很稳定时，狭义</a:t>
            </a:r>
            <a:r>
              <a:rPr lang="en-US" altLang="zh-CN" sz="2800" dirty="0" smtClean="0"/>
              <a:t>MSI</a:t>
            </a:r>
            <a:r>
              <a:rPr lang="zh-CN" altLang="en-US" sz="2800" dirty="0" smtClean="0"/>
              <a:t>可以发现更为细节的信息，但不适用与工作点频繁漂移的情况。</a:t>
            </a:r>
            <a:endParaRPr lang="en-US" altLang="zh-CN" sz="2800" dirty="0" smtClean="0"/>
          </a:p>
          <a:p>
            <a:r>
              <a:rPr lang="zh-CN" altLang="en-US" sz="2800" dirty="0" smtClean="0"/>
              <a:t>在工作点频繁漂移和波动时，广义</a:t>
            </a:r>
            <a:r>
              <a:rPr lang="en-US" altLang="zh-CN" sz="2800" dirty="0" smtClean="0"/>
              <a:t>MSI</a:t>
            </a:r>
            <a:r>
              <a:rPr lang="zh-CN" altLang="en-US" sz="2800" dirty="0" smtClean="0"/>
              <a:t>可以发现在过程噪声掩盖下的宽时间范围的宏观信息。</a:t>
            </a:r>
            <a:endParaRPr lang="en-US" altLang="zh-CN" sz="2800" dirty="0" smtClean="0"/>
          </a:p>
          <a:p>
            <a:r>
              <a:rPr lang="zh-CN" altLang="en-US" sz="2800" dirty="0" smtClean="0"/>
              <a:t>基于高炉历史数据发现广义</a:t>
            </a:r>
            <a:r>
              <a:rPr lang="en-US" altLang="zh-CN" sz="2800" dirty="0" smtClean="0"/>
              <a:t>MSI</a:t>
            </a:r>
            <a:r>
              <a:rPr lang="zh-CN" altLang="en-US" sz="2800" dirty="0" smtClean="0"/>
              <a:t>能对炉况给出更加合理的评价（原因可能是主元方向次序频繁变化）。</a:t>
            </a:r>
            <a:endParaRPr lang="en-US" altLang="zh-CN" sz="2800" dirty="0" smtClean="0"/>
          </a:p>
        </p:txBody>
      </p:sp>
    </p:spTree>
    <p:extLst>
      <p:ext uri="{BB962C8B-B14F-4D97-AF65-F5344CB8AC3E}">
        <p14:creationId xmlns:p14="http://schemas.microsoft.com/office/powerpoint/2010/main" val="23899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背景简介</a:t>
            </a:r>
            <a:endParaRPr lang="en-US" altLang="zh-CN" dirty="0" smtClean="0"/>
          </a:p>
          <a:p>
            <a:r>
              <a:rPr lang="zh-CN" altLang="en-US" dirty="0" smtClean="0"/>
              <a:t>模型</a:t>
            </a:r>
            <a:r>
              <a:rPr lang="zh-CN" altLang="en-US" dirty="0" smtClean="0"/>
              <a:t>相似度</a:t>
            </a:r>
            <a:endParaRPr lang="en-US" altLang="zh-CN" dirty="0" smtClean="0"/>
          </a:p>
          <a:p>
            <a:r>
              <a:rPr lang="zh-CN" altLang="en-US" dirty="0" smtClean="0"/>
              <a:t>基于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的大数据分析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相似度矩阵图像分析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聚类分析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炉况质量评测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694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point</a:t>
            </a:r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61838" y="1688525"/>
            <a:ext cx="2820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Just 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direction!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187764" y="2407935"/>
            <a:ext cx="4768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Amplitude do not matter!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66918" y="3099146"/>
            <a:ext cx="1255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76247" y="3936515"/>
            <a:ext cx="3437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Nonlinear system!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238956" y="4776109"/>
            <a:ext cx="2666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Linear model!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22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的大数据分析 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工作点的定义（个人理解）：</a:t>
            </a:r>
            <a:endParaRPr lang="en-US" altLang="zh-CN" dirty="0"/>
          </a:p>
          <a:p>
            <a:pPr lvl="1"/>
            <a:r>
              <a:rPr lang="zh-CN" altLang="en-US" dirty="0"/>
              <a:t>一定时间窗口内的变量均值</a:t>
            </a:r>
            <a:r>
              <a:rPr lang="en-US" altLang="zh-CN" dirty="0"/>
              <a:t>+</a:t>
            </a:r>
            <a:r>
              <a:rPr lang="zh-CN" altLang="en-US" dirty="0"/>
              <a:t>变量标准差</a:t>
            </a:r>
            <a:r>
              <a:rPr lang="en-US" altLang="zh-CN" dirty="0"/>
              <a:t>+</a:t>
            </a:r>
            <a:r>
              <a:rPr lang="zh-CN" altLang="en-US" b="1" dirty="0"/>
              <a:t>负荷矩阵</a:t>
            </a:r>
            <a:r>
              <a:rPr lang="en-US" altLang="zh-CN" dirty="0"/>
              <a:t>+</a:t>
            </a:r>
            <a:r>
              <a:rPr lang="zh-CN" altLang="en-US" dirty="0"/>
              <a:t>互相关矩阵特征值</a:t>
            </a:r>
          </a:p>
          <a:p>
            <a:r>
              <a:rPr lang="zh-CN" altLang="en-US" dirty="0" smtClean="0"/>
              <a:t>负荷矩阵的含义（个人理解）：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描述了各个变量的增量之间的线性关系，也就是数据集在线性空间里的变化方向。</a:t>
            </a:r>
            <a:endParaRPr lang="en-US" altLang="zh-CN" dirty="0" smtClean="0"/>
          </a:p>
          <a:p>
            <a:r>
              <a:rPr lang="zh-CN" altLang="en-US" dirty="0" smtClean="0"/>
              <a:t>假设条件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用</a:t>
            </a:r>
            <a:r>
              <a:rPr lang="en-US" altLang="zh-CN" dirty="0" smtClean="0"/>
              <a:t>PCA</a:t>
            </a:r>
            <a:r>
              <a:rPr lang="zh-CN" altLang="en-US" dirty="0" smtClean="0"/>
              <a:t>模型描述非线性系统时，工作点的任一要素发生改变，负荷矩阵不发生变化的概率很小。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5353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的大数据分析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zh-CN" dirty="0" smtClean="0"/>
              <a:t>建立时间</a:t>
            </a:r>
            <a:r>
              <a:rPr lang="zh-CN" altLang="en-US" dirty="0"/>
              <a:t>窗口</a:t>
            </a:r>
            <a:r>
              <a:rPr lang="zh-CN" altLang="zh-CN" dirty="0"/>
              <a:t>长度为</a:t>
            </a:r>
            <a:r>
              <a:rPr lang="en-US" altLang="zh-CN" dirty="0"/>
              <a:t>24</a:t>
            </a:r>
            <a:r>
              <a:rPr lang="zh-CN" altLang="zh-CN" dirty="0" smtClean="0"/>
              <a:t>小时</a:t>
            </a:r>
            <a:r>
              <a:rPr lang="zh-CN" altLang="en-US" dirty="0" smtClean="0"/>
              <a:t>、步长</a:t>
            </a:r>
            <a:r>
              <a:rPr lang="zh-CN" altLang="zh-CN" dirty="0" smtClean="0"/>
              <a:t>为</a:t>
            </a:r>
            <a:r>
              <a:rPr lang="en-US" altLang="zh-CN" dirty="0"/>
              <a:t>1</a:t>
            </a:r>
            <a:r>
              <a:rPr lang="zh-CN" altLang="zh-CN" dirty="0" smtClean="0"/>
              <a:t>小时的</a:t>
            </a:r>
            <a:r>
              <a:rPr lang="en-US" altLang="zh-CN" dirty="0" smtClean="0"/>
              <a:t>PCA</a:t>
            </a:r>
            <a:r>
              <a:rPr lang="zh-CN" altLang="zh-CN" dirty="0" smtClean="0"/>
              <a:t>模型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参数设置的标准：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既要</a:t>
            </a:r>
            <a:r>
              <a:rPr lang="zh-CN" altLang="zh-CN" dirty="0" smtClean="0"/>
              <a:t>保证</a:t>
            </a:r>
            <a:r>
              <a:rPr lang="zh-CN" altLang="en-US" dirty="0" smtClean="0"/>
              <a:t>模型</a:t>
            </a:r>
            <a:r>
              <a:rPr lang="zh-CN" altLang="zh-CN" dirty="0" smtClean="0"/>
              <a:t>足够平稳</a:t>
            </a:r>
            <a:r>
              <a:rPr lang="zh-CN" altLang="en-US" dirty="0" smtClean="0"/>
              <a:t>，所以窗口长度不能太短</a:t>
            </a:r>
            <a:endParaRPr lang="en-US" altLang="zh-CN" dirty="0"/>
          </a:p>
          <a:p>
            <a:pPr lvl="2"/>
            <a:r>
              <a:rPr lang="zh-CN" altLang="zh-CN" dirty="0" smtClean="0"/>
              <a:t>又要反映出系统的动态特性</a:t>
            </a:r>
            <a:r>
              <a:rPr lang="zh-CN" altLang="en-US" dirty="0" smtClean="0"/>
              <a:t>，所以窗口长度不能太长</a:t>
            </a:r>
            <a:r>
              <a:rPr lang="zh-CN" altLang="zh-CN" dirty="0" smtClean="0"/>
              <a:t>。</a:t>
            </a:r>
            <a:endParaRPr lang="en-US" altLang="zh-CN" sz="2400" dirty="0"/>
          </a:p>
          <a:p>
            <a:pPr marL="685800" lvl="3">
              <a:spcBef>
                <a:spcPts val="1000"/>
              </a:spcBef>
            </a:pPr>
            <a:r>
              <a:rPr lang="en-US" altLang="zh-CN" sz="2200" dirty="0"/>
              <a:t>P(t)=</a:t>
            </a:r>
            <a:r>
              <a:rPr lang="en-US" altLang="zh-CN" sz="2200" dirty="0" err="1"/>
              <a:t>pca</a:t>
            </a:r>
            <a:r>
              <a:rPr lang="en-US" altLang="zh-CN" sz="2200" dirty="0"/>
              <a:t>((x-mean(x))/</a:t>
            </a:r>
            <a:r>
              <a:rPr lang="en-US" altLang="zh-CN" sz="2200" dirty="0" err="1"/>
              <a:t>std</a:t>
            </a:r>
            <a:r>
              <a:rPr lang="en-US" altLang="zh-CN" sz="2200" dirty="0"/>
              <a:t>(x)); x=data[t-24+1:t</a:t>
            </a:r>
            <a:r>
              <a:rPr lang="en-US" altLang="zh-CN" sz="2200" dirty="0" smtClean="0"/>
              <a:t>,:];</a:t>
            </a:r>
            <a:endParaRPr lang="en-US" altLang="zh-CN" dirty="0" smtClean="0"/>
          </a:p>
          <a:p>
            <a:r>
              <a:rPr lang="zh-CN" altLang="en-US" dirty="0" smtClean="0"/>
              <a:t>计算每个</a:t>
            </a:r>
            <a:r>
              <a:rPr lang="en-US" altLang="zh-CN" dirty="0" smtClean="0"/>
              <a:t>PCA</a:t>
            </a:r>
            <a:r>
              <a:rPr lang="zh-CN" altLang="en-US" dirty="0" smtClean="0"/>
              <a:t>之间的模型相似度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包括狭义相似度和广义相似度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S(</a:t>
            </a:r>
            <a:r>
              <a:rPr lang="en-US" altLang="zh-CN" dirty="0" err="1" smtClean="0"/>
              <a:t>i,j</a:t>
            </a:r>
            <a:r>
              <a:rPr lang="en-US" altLang="zh-CN" dirty="0" smtClean="0"/>
              <a:t>)=sim(P(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),P(j)), for </a:t>
            </a:r>
            <a:r>
              <a:rPr lang="en-US" altLang="zh-CN" dirty="0" err="1" smtClean="0"/>
              <a:t>i</a:t>
            </a:r>
            <a:r>
              <a:rPr lang="en-US" altLang="zh-CN" dirty="0" smtClean="0"/>
              <a:t>=1:m, j=1:m</a:t>
            </a:r>
            <a:endParaRPr lang="en-US" altLang="zh-CN" dirty="0"/>
          </a:p>
          <a:p>
            <a:r>
              <a:rPr lang="zh-CN" altLang="en-US" dirty="0" smtClean="0"/>
              <a:t>画图分析、</a:t>
            </a:r>
            <a:r>
              <a:rPr lang="zh-CN" altLang="en-US" dirty="0" smtClean="0"/>
              <a:t>聚类分析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注：去除了明显的异常数据</a:t>
            </a:r>
            <a:endParaRPr lang="en-US" altLang="zh-CN" dirty="0" smtClean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600" y="4125116"/>
            <a:ext cx="2427287" cy="260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6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的大</a:t>
            </a:r>
            <a:r>
              <a:rPr lang="zh-CN" altLang="en-US" dirty="0" smtClean="0"/>
              <a:t>数据分析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图的</a:t>
            </a:r>
            <a:r>
              <a:rPr lang="zh-CN" altLang="en-US" dirty="0" smtClean="0"/>
              <a:t>细粒度</a:t>
            </a:r>
            <a:endParaRPr lang="en-US" altLang="zh-CN" dirty="0"/>
          </a:p>
          <a:p>
            <a:pPr lvl="1"/>
            <a:r>
              <a:rPr lang="zh-CN" altLang="en-US" dirty="0"/>
              <a:t>窗口长度</a:t>
            </a:r>
            <a:r>
              <a:rPr lang="en-US" altLang="zh-CN" dirty="0"/>
              <a:t>24h</a:t>
            </a:r>
            <a:r>
              <a:rPr lang="zh-CN" altLang="en-US" dirty="0"/>
              <a:t>，步长</a:t>
            </a:r>
            <a:r>
              <a:rPr lang="en-US" altLang="zh-CN" dirty="0"/>
              <a:t>10min</a:t>
            </a:r>
          </a:p>
          <a:p>
            <a:pPr lvl="1"/>
            <a:r>
              <a:rPr lang="zh-CN" altLang="en-US" dirty="0"/>
              <a:t>计算能力有限，仅画了</a:t>
            </a:r>
            <a:r>
              <a:rPr lang="en-US" altLang="zh-CN" dirty="0"/>
              <a:t>10</a:t>
            </a:r>
            <a:r>
              <a:rPr lang="zh-CN" altLang="en-US" dirty="0"/>
              <a:t>天以内</a:t>
            </a:r>
            <a:r>
              <a:rPr lang="zh-CN" altLang="en-US" dirty="0" smtClean="0"/>
              <a:t>的</a:t>
            </a:r>
            <a:endParaRPr lang="en-US" altLang="zh-CN" dirty="0" smtClean="0"/>
          </a:p>
          <a:p>
            <a:r>
              <a:rPr lang="zh-CN" altLang="en-US" dirty="0" smtClean="0"/>
              <a:t>因为</a:t>
            </a:r>
            <a:r>
              <a:rPr lang="zh-CN" altLang="en-US" dirty="0" smtClean="0"/>
              <a:t>内存和计算能力有限，在计算更大时间范围的相似度矩阵时，将步长调整为</a:t>
            </a:r>
            <a:r>
              <a:rPr lang="en-US" altLang="zh-CN" dirty="0" smtClean="0"/>
              <a:t>1h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37466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的大数据分析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84205" y="1805143"/>
            <a:ext cx="2891481" cy="1833407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 smtClean="0"/>
              <a:t>3</a:t>
            </a:r>
            <a:r>
              <a:rPr lang="zh-CN" altLang="en-US" sz="2000" dirty="0" smtClean="0"/>
              <a:t>号高炉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sz="2000" dirty="0" smtClean="0"/>
              <a:t>2012-11-08~2012-11-17</a:t>
            </a:r>
          </a:p>
          <a:p>
            <a:pPr marL="0" indent="0">
              <a:buNone/>
            </a:pPr>
            <a:r>
              <a:rPr lang="en-US" altLang="zh-CN" sz="2000" dirty="0" smtClean="0"/>
              <a:t>Width=24h</a:t>
            </a:r>
          </a:p>
          <a:p>
            <a:pPr marL="0" indent="0">
              <a:buNone/>
            </a:pPr>
            <a:r>
              <a:rPr lang="en-US" altLang="zh-CN" sz="2000" dirty="0" smtClean="0"/>
              <a:t>Step=10min</a:t>
            </a:r>
          </a:p>
          <a:p>
            <a:pPr marL="0" indent="0">
              <a:buNone/>
            </a:pPr>
            <a:r>
              <a:rPr lang="zh-CN" altLang="en-US" sz="2000" dirty="0" smtClean="0"/>
              <a:t>广义</a:t>
            </a:r>
            <a:r>
              <a:rPr lang="en-US" altLang="zh-CN" sz="2000" dirty="0" smtClean="0"/>
              <a:t>MSI</a:t>
            </a:r>
            <a:endParaRPr lang="zh-CN" altLang="en-US" sz="2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443" y="1073005"/>
            <a:ext cx="8123437" cy="612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82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的大数据分析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545" y="1059619"/>
            <a:ext cx="8123437" cy="6122010"/>
          </a:xfrm>
          <a:prstGeom prst="rect">
            <a:avLst/>
          </a:prstGeom>
        </p:spPr>
      </p:pic>
      <p:sp>
        <p:nvSpPr>
          <p:cNvPr id="9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smtClean="0"/>
              <a:t>3</a:t>
            </a:r>
            <a:r>
              <a:rPr lang="zh-CN" altLang="en-US" sz="2000" kern="0" smtClean="0"/>
              <a:t>号高炉</a:t>
            </a:r>
            <a:endParaRPr lang="en-US" altLang="zh-CN" sz="2000" kern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smtClean="0"/>
              <a:t>2012-11-08~2012-11-17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smtClean="0"/>
              <a:t>广义</a:t>
            </a:r>
            <a:r>
              <a:rPr lang="en-US" altLang="zh-CN" sz="2000" kern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1159444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的大数据分析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906" y="1056409"/>
            <a:ext cx="8123438" cy="6122011"/>
          </a:xfrm>
          <a:prstGeom prst="rect">
            <a:avLst/>
          </a:prstGeom>
        </p:spPr>
      </p:pic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284205" y="1805143"/>
            <a:ext cx="2891481" cy="1833407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 smtClean="0"/>
              <a:t>3</a:t>
            </a:r>
            <a:r>
              <a:rPr lang="zh-CN" altLang="en-US" sz="2000" dirty="0" smtClean="0"/>
              <a:t>号高炉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sz="2000" dirty="0" smtClean="0"/>
              <a:t>2012-11-08~2012-11-17</a:t>
            </a:r>
          </a:p>
          <a:p>
            <a:pPr marL="0" indent="0">
              <a:buNone/>
            </a:pPr>
            <a:r>
              <a:rPr lang="en-US" altLang="zh-CN" sz="2000" dirty="0" smtClean="0"/>
              <a:t>Width=24h</a:t>
            </a:r>
          </a:p>
          <a:p>
            <a:pPr marL="0" indent="0">
              <a:buNone/>
            </a:pPr>
            <a:r>
              <a:rPr lang="en-US" altLang="zh-CN" sz="2000" dirty="0" smtClean="0"/>
              <a:t>Step=10min</a:t>
            </a:r>
          </a:p>
          <a:p>
            <a:pPr marL="0" indent="0">
              <a:buNone/>
            </a:pPr>
            <a:r>
              <a:rPr lang="zh-CN" altLang="en-US" sz="2000" dirty="0" smtClean="0"/>
              <a:t>广义</a:t>
            </a:r>
            <a:r>
              <a:rPr lang="en-US" altLang="zh-CN" sz="2000" dirty="0" smtClean="0"/>
              <a:t>MSI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17318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的大数据分析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845" y="1081834"/>
            <a:ext cx="8153233" cy="614446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84204" y="3769558"/>
            <a:ext cx="21922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在</a:t>
            </a:r>
            <a:r>
              <a:rPr lang="en-US" altLang="zh-CN" dirty="0"/>
              <a:t>09-Nov-2012 </a:t>
            </a:r>
            <a:r>
              <a:rPr lang="en-US" altLang="zh-CN" dirty="0" smtClean="0"/>
              <a:t>08:51:27</a:t>
            </a:r>
            <a:r>
              <a:rPr lang="zh-CN" altLang="en-US" dirty="0" smtClean="0"/>
              <a:t>（</a:t>
            </a:r>
            <a:r>
              <a:rPr lang="en-US" altLang="zh-CN" dirty="0" smtClean="0"/>
              <a:t>197</a:t>
            </a:r>
            <a:r>
              <a:rPr lang="zh-CN" altLang="en-US" dirty="0" smtClean="0"/>
              <a:t>）和</a:t>
            </a:r>
            <a:r>
              <a:rPr lang="en-US" altLang="zh-CN" dirty="0"/>
              <a:t>12-Nov-2012 21:10:38</a:t>
            </a:r>
            <a:r>
              <a:rPr lang="zh-CN" altLang="en-US" dirty="0" smtClean="0"/>
              <a:t>（</a:t>
            </a:r>
            <a:r>
              <a:rPr lang="en-US" altLang="zh-CN" dirty="0" smtClean="0"/>
              <a:t>700</a:t>
            </a:r>
            <a:r>
              <a:rPr lang="zh-CN" altLang="en-US" dirty="0" smtClean="0"/>
              <a:t>）出的工作点变化</a:t>
            </a:r>
            <a:endParaRPr lang="zh-CN" altLang="en-US" dirty="0"/>
          </a:p>
        </p:txBody>
      </p:sp>
      <p:cxnSp>
        <p:nvCxnSpPr>
          <p:cNvPr id="10" name="直接箭头连接符 9"/>
          <p:cNvCxnSpPr/>
          <p:nvPr/>
        </p:nvCxnSpPr>
        <p:spPr bwMode="auto">
          <a:xfrm flipH="1">
            <a:off x="2298700" y="4483100"/>
            <a:ext cx="4805" cy="0"/>
          </a:xfrm>
          <a:prstGeom prst="straightConnector1">
            <a:avLst/>
          </a:prstGeom>
          <a:noFill/>
          <a:ln>
            <a:noFill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直接箭头连接符 12"/>
          <p:cNvCxnSpPr>
            <a:stCxn id="7" idx="3"/>
          </p:cNvCxnSpPr>
          <p:nvPr/>
        </p:nvCxnSpPr>
        <p:spPr bwMode="auto">
          <a:xfrm flipV="1">
            <a:off x="2476499" y="2286002"/>
            <a:ext cx="1803401" cy="222222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直接箭头连接符 15"/>
          <p:cNvCxnSpPr>
            <a:stCxn id="7" idx="3"/>
          </p:cNvCxnSpPr>
          <p:nvPr/>
        </p:nvCxnSpPr>
        <p:spPr bwMode="auto">
          <a:xfrm flipV="1">
            <a:off x="2476499" y="4216402"/>
            <a:ext cx="3746501" cy="29182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内容占位符 2"/>
          <p:cNvSpPr>
            <a:spLocks noGrp="1"/>
          </p:cNvSpPr>
          <p:nvPr>
            <p:ph idx="1"/>
          </p:nvPr>
        </p:nvSpPr>
        <p:spPr>
          <a:xfrm>
            <a:off x="284205" y="1805143"/>
            <a:ext cx="2891481" cy="1833407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 smtClean="0"/>
              <a:t>3</a:t>
            </a:r>
            <a:r>
              <a:rPr lang="zh-CN" altLang="en-US" sz="2000" dirty="0" smtClean="0"/>
              <a:t>号高炉</a:t>
            </a:r>
            <a:endParaRPr lang="en-US" altLang="zh-CN" sz="2000" dirty="0" smtClean="0"/>
          </a:p>
          <a:p>
            <a:pPr marL="0" indent="0">
              <a:buNone/>
            </a:pPr>
            <a:r>
              <a:rPr lang="en-US" altLang="zh-CN" sz="2000" dirty="0" smtClean="0"/>
              <a:t>2012-11-08~2012-11-17</a:t>
            </a:r>
          </a:p>
          <a:p>
            <a:pPr marL="0" indent="0">
              <a:buNone/>
            </a:pPr>
            <a:r>
              <a:rPr lang="en-US" altLang="zh-CN" sz="2000" dirty="0" smtClean="0"/>
              <a:t>Width=24h</a:t>
            </a:r>
          </a:p>
          <a:p>
            <a:pPr marL="0" indent="0">
              <a:buNone/>
            </a:pPr>
            <a:r>
              <a:rPr lang="en-US" altLang="zh-CN" sz="2000" dirty="0" smtClean="0"/>
              <a:t>Step=10min</a:t>
            </a:r>
          </a:p>
          <a:p>
            <a:pPr marL="0" indent="0">
              <a:buNone/>
            </a:pPr>
            <a:r>
              <a:rPr lang="zh-CN" altLang="en-US" sz="2000" dirty="0" smtClean="0"/>
              <a:t>广义</a:t>
            </a:r>
            <a:r>
              <a:rPr lang="en-US" altLang="zh-CN" sz="2000" dirty="0" smtClean="0"/>
              <a:t>MSI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6194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1" dirty="0" smtClean="0"/>
              <a:t>背景简介</a:t>
            </a:r>
            <a:endParaRPr lang="en-US" altLang="zh-CN" b="1" dirty="0" smtClean="0"/>
          </a:p>
          <a:p>
            <a:pPr lvl="1"/>
            <a:r>
              <a:rPr lang="zh-CN" altLang="en-US" dirty="0" smtClean="0"/>
              <a:t>数据</a:t>
            </a:r>
            <a:endParaRPr lang="en-US" altLang="zh-CN" dirty="0" smtClean="0"/>
          </a:p>
          <a:p>
            <a:pPr lvl="1"/>
            <a:r>
              <a:rPr lang="zh-CN" altLang="en-US" dirty="0"/>
              <a:t>已</a:t>
            </a:r>
            <a:r>
              <a:rPr lang="zh-CN" altLang="en-US" dirty="0" smtClean="0"/>
              <a:t>有方法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主要难点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案例分析</a:t>
            </a:r>
            <a:endParaRPr lang="en-US" altLang="zh-CN" dirty="0" smtClean="0"/>
          </a:p>
          <a:p>
            <a:r>
              <a:rPr lang="zh-CN" altLang="en-US" dirty="0" smtClean="0"/>
              <a:t>模型相似度</a:t>
            </a:r>
            <a:endParaRPr lang="en-US" altLang="zh-CN" dirty="0" smtClean="0"/>
          </a:p>
          <a:p>
            <a:r>
              <a:rPr lang="zh-CN" altLang="en-US" dirty="0" smtClean="0"/>
              <a:t>基于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的大数据分析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73207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的大数据分析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306" y="1081809"/>
            <a:ext cx="8087945" cy="6095263"/>
          </a:xfrm>
          <a:prstGeom prst="rect">
            <a:avLst/>
          </a:prstGeom>
        </p:spPr>
      </p:pic>
      <p:sp>
        <p:nvSpPr>
          <p:cNvPr id="7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2012-11-08~2012-11-17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广义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9805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942" y="1081808"/>
            <a:ext cx="8087947" cy="609526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的大数据分析</a:t>
            </a:r>
          </a:p>
        </p:txBody>
      </p:sp>
      <p:sp>
        <p:nvSpPr>
          <p:cNvPr id="7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2012-11-08~2012-11-17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广义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1053802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再看下狭义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的图像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2012-11-08~2012-11-17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狭义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645" y="1081808"/>
            <a:ext cx="8087944" cy="609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77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再看下狭义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的图像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2012-11-08~2012-11-17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狭义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644" y="1081807"/>
            <a:ext cx="8087945" cy="609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0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再看下狭义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的图像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2012-11-08~2012-11-17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狭义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644" y="1081807"/>
            <a:ext cx="8087945" cy="609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97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126" y="1081808"/>
            <a:ext cx="8094463" cy="61001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再看下狭义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的图像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2012-11-08~2012-11-17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狭义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79655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989" y="1090474"/>
            <a:ext cx="8091212" cy="60977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再看下狭义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的图像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2012-11-08~2012-11-17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狭义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3321892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644" y="1081807"/>
            <a:ext cx="8087945" cy="609526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再看下狭义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的图像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2012-11-08~2012-11-17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狭义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326293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对应的变量曲线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3001" y="1588899"/>
            <a:ext cx="9936001" cy="500240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29328" y="1595578"/>
            <a:ext cx="15445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09-Nov-2012 08:51:27</a:t>
            </a:r>
            <a:endParaRPr lang="zh-CN" altLang="en-US" sz="1100" dirty="0"/>
          </a:p>
        </p:txBody>
      </p:sp>
      <p:cxnSp>
        <p:nvCxnSpPr>
          <p:cNvPr id="6" name="直接箭头连接符 5"/>
          <p:cNvCxnSpPr>
            <a:stCxn id="5" idx="2"/>
          </p:cNvCxnSpPr>
          <p:nvPr/>
        </p:nvCxnSpPr>
        <p:spPr bwMode="auto">
          <a:xfrm flipH="1">
            <a:off x="1304925" y="1857188"/>
            <a:ext cx="2196701" cy="3448237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4779460" y="1588899"/>
            <a:ext cx="15017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smtClean="0"/>
              <a:t>12-Nov-2012 21:10:38</a:t>
            </a:r>
            <a:endParaRPr lang="zh-CN" altLang="en-US" sz="1100" dirty="0"/>
          </a:p>
        </p:txBody>
      </p:sp>
      <p:cxnSp>
        <p:nvCxnSpPr>
          <p:cNvPr id="11" name="直接箭头连接符 10"/>
          <p:cNvCxnSpPr>
            <a:stCxn id="10" idx="2"/>
          </p:cNvCxnSpPr>
          <p:nvPr/>
        </p:nvCxnSpPr>
        <p:spPr bwMode="auto">
          <a:xfrm>
            <a:off x="5530327" y="1850509"/>
            <a:ext cx="1384823" cy="574745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413853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从图中可以看出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炉况工作点的变化</a:t>
            </a:r>
            <a:endParaRPr lang="en-US" altLang="zh-CN" dirty="0" smtClean="0"/>
          </a:p>
          <a:p>
            <a:r>
              <a:rPr lang="zh-CN" altLang="en-US" dirty="0" smtClean="0"/>
              <a:t>炉况质量大致估计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4939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数据长啥样</a:t>
            </a:r>
            <a:endParaRPr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1819" y="1285307"/>
            <a:ext cx="7836335" cy="5624064"/>
          </a:xfrm>
          <a:prstGeom prst="rect">
            <a:avLst/>
          </a:prstGeom>
        </p:spPr>
      </p:pic>
      <p:cxnSp>
        <p:nvCxnSpPr>
          <p:cNvPr id="16" name="直接箭头连接符 15"/>
          <p:cNvCxnSpPr>
            <a:stCxn id="17" idx="3"/>
          </p:cNvCxnSpPr>
          <p:nvPr/>
        </p:nvCxnSpPr>
        <p:spPr>
          <a:xfrm>
            <a:off x="1276351" y="5202283"/>
            <a:ext cx="981074" cy="817517"/>
          </a:xfrm>
          <a:prstGeom prst="straightConnector1">
            <a:avLst/>
          </a:prstGeom>
          <a:ln w="38100">
            <a:prstDash val="soli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87287" y="4940673"/>
            <a:ext cx="1089064" cy="523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上料（焦炭、铁矿石）</a:t>
            </a:r>
            <a:endParaRPr lang="zh-CN" altLang="en-US" sz="1400" dirty="0"/>
          </a:p>
        </p:txBody>
      </p:sp>
      <p:cxnSp>
        <p:nvCxnSpPr>
          <p:cNvPr id="20" name="直接箭头连接符 19"/>
          <p:cNvCxnSpPr/>
          <p:nvPr/>
        </p:nvCxnSpPr>
        <p:spPr>
          <a:xfrm flipH="1">
            <a:off x="6705601" y="3299254"/>
            <a:ext cx="1210077" cy="996521"/>
          </a:xfrm>
          <a:prstGeom prst="straightConnector1">
            <a:avLst/>
          </a:prstGeom>
          <a:ln w="38100">
            <a:prstDash val="soli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7915678" y="3104407"/>
            <a:ext cx="1090669" cy="3077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热风炉换炉</a:t>
            </a:r>
            <a:endParaRPr lang="zh-CN" altLang="en-US" sz="1400" dirty="0"/>
          </a:p>
        </p:txBody>
      </p:sp>
      <p:cxnSp>
        <p:nvCxnSpPr>
          <p:cNvPr id="23" name="直接箭头连接符 22"/>
          <p:cNvCxnSpPr>
            <a:stCxn id="24" idx="3"/>
          </p:cNvCxnSpPr>
          <p:nvPr/>
        </p:nvCxnSpPr>
        <p:spPr>
          <a:xfrm>
            <a:off x="1524001" y="2213909"/>
            <a:ext cx="933449" cy="214398"/>
          </a:xfrm>
          <a:prstGeom prst="straightConnector1">
            <a:avLst/>
          </a:prstGeom>
          <a:ln w="38100">
            <a:prstDash val="soli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88900" y="1736855"/>
            <a:ext cx="1435101" cy="9541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400" dirty="0" smtClean="0"/>
              <a:t>工长判断炉况后的人工调整：减风、减煤、卸顶压、减氧</a:t>
            </a:r>
            <a:r>
              <a:rPr lang="en-US" altLang="zh-CN" sz="1400" dirty="0" smtClean="0"/>
              <a:t>……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6134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24279" y="1857416"/>
            <a:ext cx="10714379" cy="539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2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081" y="1081807"/>
            <a:ext cx="8165070" cy="615338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2013-01-20~2013-01-26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广义</a:t>
            </a:r>
            <a:r>
              <a:rPr lang="en-US" altLang="zh-CN" sz="2000" kern="0" dirty="0" smtClean="0"/>
              <a:t>MSI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84205" y="3729100"/>
            <a:ext cx="215956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kern="0" dirty="0" smtClean="0"/>
              <a:t>统帅师兄选取的训练集：</a:t>
            </a:r>
            <a:endParaRPr lang="en-US" altLang="zh-CN" sz="1400" kern="0" dirty="0" smtClean="0"/>
          </a:p>
          <a:p>
            <a:r>
              <a:rPr lang="en-US" altLang="zh-CN" sz="1400" kern="0" dirty="0"/>
              <a:t>2013-01-22 </a:t>
            </a:r>
            <a:r>
              <a:rPr lang="en-US" altLang="zh-CN" sz="1400" kern="0" dirty="0" smtClean="0"/>
              <a:t>05:40(322)</a:t>
            </a:r>
          </a:p>
          <a:p>
            <a:r>
              <a:rPr lang="zh-CN" altLang="en-US" sz="1400" kern="0" dirty="0" smtClean="0"/>
              <a:t>至</a:t>
            </a:r>
            <a:endParaRPr lang="en-US" altLang="zh-CN" sz="1400" kern="0" dirty="0" smtClean="0"/>
          </a:p>
          <a:p>
            <a:r>
              <a:rPr lang="en-US" altLang="zh-CN" sz="1400" kern="0" dirty="0" smtClean="0"/>
              <a:t>2013-01-25 00:37(722)</a:t>
            </a:r>
          </a:p>
        </p:txBody>
      </p:sp>
      <p:cxnSp>
        <p:nvCxnSpPr>
          <p:cNvPr id="7" name="直接箭头连接符 6"/>
          <p:cNvCxnSpPr>
            <a:stCxn id="6" idx="3"/>
          </p:cNvCxnSpPr>
          <p:nvPr/>
        </p:nvCxnSpPr>
        <p:spPr bwMode="auto">
          <a:xfrm flipV="1">
            <a:off x="2443771" y="3527002"/>
            <a:ext cx="3080729" cy="679152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直接箭头连接符 9"/>
          <p:cNvCxnSpPr>
            <a:stCxn id="6" idx="3"/>
          </p:cNvCxnSpPr>
          <p:nvPr/>
        </p:nvCxnSpPr>
        <p:spPr bwMode="auto">
          <a:xfrm>
            <a:off x="2443771" y="4206154"/>
            <a:ext cx="5313881" cy="1538584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矩形 12"/>
          <p:cNvSpPr/>
          <p:nvPr/>
        </p:nvSpPr>
        <p:spPr>
          <a:xfrm>
            <a:off x="284206" y="4739052"/>
            <a:ext cx="21595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400" dirty="0" smtClean="0"/>
              <a:t>更好的截止时间：</a:t>
            </a:r>
            <a:endParaRPr lang="en-US" altLang="zh-CN" sz="1400" dirty="0" smtClean="0"/>
          </a:p>
          <a:p>
            <a:r>
              <a:rPr lang="en-US" altLang="zh-CN" sz="1400" dirty="0"/>
              <a:t>24-Jan-2013 </a:t>
            </a:r>
            <a:r>
              <a:rPr lang="en-US" altLang="zh-CN" sz="1400" dirty="0" smtClean="0"/>
              <a:t>09:23:57(630)</a:t>
            </a:r>
            <a:endParaRPr lang="zh-CN" altLang="en-US" sz="1400" dirty="0"/>
          </a:p>
        </p:txBody>
      </p:sp>
      <p:cxnSp>
        <p:nvCxnSpPr>
          <p:cNvPr id="14" name="直接箭头连接符 13"/>
          <p:cNvCxnSpPr>
            <a:stCxn id="13" idx="3"/>
          </p:cNvCxnSpPr>
          <p:nvPr/>
        </p:nvCxnSpPr>
        <p:spPr bwMode="auto">
          <a:xfrm>
            <a:off x="2443772" y="5000662"/>
            <a:ext cx="4812434" cy="26161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文本框 24"/>
          <p:cNvSpPr txBox="1"/>
          <p:nvPr/>
        </p:nvSpPr>
        <p:spPr>
          <a:xfrm>
            <a:off x="284205" y="5477715"/>
            <a:ext cx="215956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操作</a:t>
            </a:r>
            <a:r>
              <a:rPr lang="zh-CN" altLang="en-US" sz="1400" dirty="0" smtClean="0"/>
              <a:t>工判断的难行时间：</a:t>
            </a:r>
            <a:endParaRPr lang="en-US" altLang="zh-CN" sz="1400" dirty="0" smtClean="0"/>
          </a:p>
          <a:p>
            <a:r>
              <a:rPr lang="en-US" altLang="zh-CN" sz="1400" dirty="0"/>
              <a:t>2013-01-25 </a:t>
            </a:r>
            <a:r>
              <a:rPr lang="en-US" altLang="zh-CN" sz="1400" dirty="0" smtClean="0"/>
              <a:t>06:18:26</a:t>
            </a:r>
          </a:p>
          <a:p>
            <a:r>
              <a:rPr lang="zh-CN" altLang="en-US" sz="1400" dirty="0" smtClean="0"/>
              <a:t>至</a:t>
            </a:r>
            <a:endParaRPr lang="en-US" altLang="zh-CN" sz="1400" dirty="0" smtClean="0"/>
          </a:p>
          <a:p>
            <a:r>
              <a:rPr lang="en-US" altLang="zh-CN" sz="1400" dirty="0" smtClean="0"/>
              <a:t>2013-01-25 </a:t>
            </a:r>
            <a:r>
              <a:rPr lang="en-US" altLang="zh-CN" sz="1400" dirty="0"/>
              <a:t>09:54:05</a:t>
            </a:r>
            <a:endParaRPr lang="en-US" altLang="zh-CN" sz="1400" dirty="0" smtClean="0"/>
          </a:p>
          <a:p>
            <a:r>
              <a:rPr lang="en-US" altLang="zh-CN" sz="1400" dirty="0" smtClean="0"/>
              <a:t>756~777</a:t>
            </a:r>
            <a:endParaRPr lang="zh-CN" altLang="en-US" sz="1400" dirty="0"/>
          </a:p>
        </p:txBody>
      </p:sp>
      <p:sp>
        <p:nvSpPr>
          <p:cNvPr id="28" name="矩形 27"/>
          <p:cNvSpPr/>
          <p:nvPr/>
        </p:nvSpPr>
        <p:spPr bwMode="auto">
          <a:xfrm>
            <a:off x="7926387" y="5907089"/>
            <a:ext cx="155576" cy="16033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367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25" grpId="0"/>
      <p:bldP spid="2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082" y="1081807"/>
            <a:ext cx="8165070" cy="615338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2013-01-20~2013-01-26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广义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120516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080" y="1081808"/>
            <a:ext cx="8165071" cy="615338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2013-01-20~2013-01-26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广义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384194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081" y="1081807"/>
            <a:ext cx="8165069" cy="615338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2013-01-20~2013-01-26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广义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217901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081" y="1081807"/>
            <a:ext cx="8165070" cy="615338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2013-01-20~2013-01-26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广义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319847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081" y="1081807"/>
            <a:ext cx="8165070" cy="615338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 bwMode="auto">
          <a:xfrm>
            <a:off x="284205" y="1805143"/>
            <a:ext cx="2891481" cy="18334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itchFamily="2" charset="2"/>
              <a:buChar char="n"/>
              <a:defRPr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itchFamily="2" charset="2"/>
              <a:buChar char="n"/>
              <a:defRPr sz="2000">
                <a:solidFill>
                  <a:schemeClr val="tx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lt"/>
                <a:ea typeface="+mn-ea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3</a:t>
            </a:r>
            <a:r>
              <a:rPr lang="zh-CN" altLang="en-US" sz="2000" kern="0" dirty="0" smtClean="0"/>
              <a:t>号高炉</a:t>
            </a:r>
            <a:endParaRPr lang="en-US" altLang="zh-CN" sz="2000" kern="0" dirty="0" smtClean="0"/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2013-01-20~2013-01-26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Width=24h</a:t>
            </a:r>
          </a:p>
          <a:p>
            <a:pPr marL="0" indent="0">
              <a:buFont typeface="Wingdings" pitchFamily="2" charset="2"/>
              <a:buNone/>
            </a:pPr>
            <a:r>
              <a:rPr lang="en-US" altLang="zh-CN" sz="2000" kern="0" dirty="0" smtClean="0"/>
              <a:t>Step=10min</a:t>
            </a:r>
          </a:p>
          <a:p>
            <a:pPr marL="0" indent="0">
              <a:buFont typeface="Wingdings" pitchFamily="2" charset="2"/>
              <a:buNone/>
            </a:pPr>
            <a:r>
              <a:rPr lang="zh-CN" altLang="en-US" sz="2000" kern="0" dirty="0" smtClean="0"/>
              <a:t>广义</a:t>
            </a:r>
            <a:r>
              <a:rPr lang="en-US" altLang="zh-CN" sz="2000" kern="0" dirty="0" smtClean="0"/>
              <a:t>MSI</a:t>
            </a:r>
            <a:endParaRPr lang="zh-CN" alt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21834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</a:t>
            </a:r>
            <a:r>
              <a:rPr lang="en-US" altLang="zh-CN" dirty="0" smtClean="0"/>
              <a:t>3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 smtClean="0"/>
              <a:t>看图</a:t>
            </a:r>
            <a:r>
              <a:rPr lang="en-US" altLang="zh-CN" sz="2400" dirty="0" smtClean="0"/>
              <a:t>batch_pca_20121201_20130101_24h_20min_G</a:t>
            </a:r>
          </a:p>
          <a:p>
            <a:endParaRPr lang="en-US" altLang="zh-CN" sz="2400" dirty="0"/>
          </a:p>
          <a:p>
            <a:r>
              <a:rPr lang="zh-CN" altLang="en-US" sz="2400" dirty="0" smtClean="0"/>
              <a:t>如果</a:t>
            </a:r>
            <a:r>
              <a:rPr lang="en-US" altLang="zh-CN" sz="2400" dirty="0" smtClean="0"/>
              <a:t>angle4</a:t>
            </a:r>
            <a:r>
              <a:rPr lang="zh-CN" altLang="en-US" sz="2400" dirty="0" smtClean="0"/>
              <a:t>普遍相似，则炉况较为稳定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 smtClean="0"/>
          </a:p>
        </p:txBody>
      </p:sp>
    </p:spTree>
    <p:extLst>
      <p:ext uri="{BB962C8B-B14F-4D97-AF65-F5344CB8AC3E}">
        <p14:creationId xmlns:p14="http://schemas.microsoft.com/office/powerpoint/2010/main" val="775952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例</a:t>
            </a:r>
            <a:r>
              <a:rPr lang="en-US" altLang="zh-CN" dirty="0" smtClean="0"/>
              <a:t>4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968499"/>
            <a:ext cx="4241800" cy="533401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400" dirty="0" smtClean="0"/>
              <a:t>msi2_10min_2012-10-01_10-21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0937" y="1200926"/>
            <a:ext cx="6558063" cy="605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624" y="1200926"/>
            <a:ext cx="7105212" cy="605544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</a:t>
            </a:r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1968499"/>
            <a:ext cx="4241800" cy="533401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400" dirty="0" smtClean="0"/>
              <a:t>msi1_10min_2012-10-01_10-21</a:t>
            </a:r>
          </a:p>
        </p:txBody>
      </p:sp>
    </p:spTree>
    <p:extLst>
      <p:ext uri="{BB962C8B-B14F-4D97-AF65-F5344CB8AC3E}">
        <p14:creationId xmlns:p14="http://schemas.microsoft.com/office/powerpoint/2010/main" val="1606299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已有方法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PCA</a:t>
            </a:r>
          </a:p>
          <a:p>
            <a:pPr lvl="1"/>
            <a:r>
              <a:rPr lang="zh-CN" altLang="en-US" dirty="0" smtClean="0"/>
              <a:t>利用训练集计算负荷矩阵</a:t>
            </a:r>
            <a:r>
              <a:rPr lang="en-US" altLang="zh-CN" dirty="0" smtClean="0"/>
              <a:t>P</a:t>
            </a:r>
            <a:r>
              <a:rPr lang="zh-CN" altLang="en-US" dirty="0" smtClean="0"/>
              <a:t>以及</a:t>
            </a:r>
            <a:r>
              <a:rPr lang="en-US" altLang="zh-CN" dirty="0" smtClean="0"/>
              <a:t>T2</a:t>
            </a:r>
            <a:r>
              <a:rPr lang="zh-CN" altLang="en-US" dirty="0" smtClean="0"/>
              <a:t>和</a:t>
            </a:r>
            <a:r>
              <a:rPr lang="en-US" altLang="zh-CN" dirty="0" smtClean="0"/>
              <a:t>SPE</a:t>
            </a:r>
            <a:r>
              <a:rPr lang="zh-CN" altLang="en-US" dirty="0" smtClean="0"/>
              <a:t>统计量的阈值</a:t>
            </a:r>
            <a:endParaRPr lang="en-US" altLang="zh-CN" dirty="0" smtClean="0"/>
          </a:p>
          <a:p>
            <a:pPr lvl="1"/>
            <a:r>
              <a:rPr lang="zh-CN" altLang="en-US" dirty="0"/>
              <a:t>在</a:t>
            </a:r>
            <a:r>
              <a:rPr lang="zh-CN" altLang="en-US" dirty="0" smtClean="0"/>
              <a:t>测试集上计算</a:t>
            </a:r>
            <a:r>
              <a:rPr lang="en-US" altLang="zh-CN" dirty="0" smtClean="0"/>
              <a:t>T^2</a:t>
            </a:r>
            <a:r>
              <a:rPr lang="zh-CN" altLang="en-US" dirty="0" smtClean="0"/>
              <a:t>和</a:t>
            </a:r>
            <a:r>
              <a:rPr lang="en-US" altLang="zh-CN" dirty="0" smtClean="0"/>
              <a:t>SPE</a:t>
            </a:r>
            <a:r>
              <a:rPr lang="zh-CN" altLang="en-US" dirty="0" smtClean="0"/>
              <a:t>统计量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判断统计量是否超限，如果超限则报警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99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聚类分析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 smtClean="0"/>
              <a:t>看图</a:t>
            </a:r>
            <a:r>
              <a:rPr lang="en-US" altLang="zh-CN" sz="2400" dirty="0" smtClean="0"/>
              <a:t>batch_pca_20120901_20130301_24h_120min_G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 smtClean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1901" y="1855599"/>
            <a:ext cx="9936001" cy="500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096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聚类分析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看图</a:t>
            </a:r>
            <a:r>
              <a:rPr lang="en-US" altLang="zh-CN" dirty="0"/>
              <a:t>msi2_1h_2012-09-01_2013-01-01</a:t>
            </a:r>
            <a:endParaRPr lang="en-US" altLang="zh-CN" dirty="0" smtClean="0"/>
          </a:p>
          <a:p>
            <a:r>
              <a:rPr lang="zh-CN" altLang="en-US" dirty="0" smtClean="0"/>
              <a:t>探究将负荷矩阵集聚类后分级：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初始：将与所有类别距离最近的类作为第</a:t>
            </a:r>
            <a:r>
              <a:rPr lang="en-US" altLang="zh-CN" dirty="0" smtClean="0"/>
              <a:t>1</a:t>
            </a:r>
            <a:r>
              <a:rPr lang="zh-CN" altLang="en-US" dirty="0"/>
              <a:t>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依次找出与之前</a:t>
            </a:r>
            <a:r>
              <a:rPr lang="en-US" altLang="zh-CN" dirty="0" smtClean="0"/>
              <a:t>1~i-1</a:t>
            </a:r>
            <a:r>
              <a:rPr lang="zh-CN" altLang="en-US" dirty="0" smtClean="0"/>
              <a:t>级别的类别平均距离最近的类别，作为第</a:t>
            </a:r>
            <a:r>
              <a:rPr lang="en-US" altLang="zh-CN" dirty="0" err="1" smtClean="0"/>
              <a:t>i</a:t>
            </a:r>
            <a:r>
              <a:rPr lang="zh-CN" altLang="en-US" dirty="0" smtClean="0"/>
              <a:t>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直至没有剩余类别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646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的大数据分析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 smtClean="0"/>
              <a:t>初步分析可以有以下结论：</a:t>
            </a:r>
            <a:endParaRPr lang="en-US" altLang="zh-CN" sz="2800" dirty="0" smtClean="0"/>
          </a:p>
          <a:p>
            <a:r>
              <a:rPr lang="zh-CN" altLang="en-US" sz="2800" dirty="0" smtClean="0"/>
              <a:t>广义</a:t>
            </a:r>
            <a:r>
              <a:rPr lang="en-US" altLang="zh-CN" sz="2800" dirty="0" smtClean="0"/>
              <a:t>MSI</a:t>
            </a:r>
            <a:r>
              <a:rPr lang="zh-CN" altLang="en-US" sz="2800" dirty="0" smtClean="0"/>
              <a:t>的前</a:t>
            </a:r>
            <a:r>
              <a:rPr lang="en-US" altLang="zh-CN" sz="2800" dirty="0" smtClean="0"/>
              <a:t>3</a:t>
            </a:r>
            <a:r>
              <a:rPr lang="zh-CN" altLang="en-US" sz="2800" dirty="0" smtClean="0"/>
              <a:t>个主角度与炉况质量很相关</a:t>
            </a:r>
            <a:endParaRPr lang="en-US" altLang="zh-CN" sz="2800" dirty="0" smtClean="0"/>
          </a:p>
          <a:p>
            <a:r>
              <a:rPr lang="zh-CN" altLang="en-US" sz="2800" dirty="0" smtClean="0"/>
              <a:t>工作点</a:t>
            </a:r>
            <a:r>
              <a:rPr lang="zh-CN" altLang="en-US" sz="2800" dirty="0" smtClean="0"/>
              <a:t>一直在变化，有时会跟历史某一段工作点很相似，但再</a:t>
            </a:r>
            <a:r>
              <a:rPr lang="zh-CN" altLang="en-US" sz="2800" dirty="0" smtClean="0"/>
              <a:t>也很难完全</a:t>
            </a:r>
            <a:r>
              <a:rPr lang="zh-CN" altLang="en-US" sz="2800" dirty="0" smtClean="0"/>
              <a:t>一致</a:t>
            </a:r>
            <a:endParaRPr lang="en-US" altLang="zh-CN" sz="2800" dirty="0" smtClean="0"/>
          </a:p>
          <a:p>
            <a:r>
              <a:rPr lang="zh-CN" altLang="en-US" sz="2800" dirty="0"/>
              <a:t>难行后，高炉往往</a:t>
            </a:r>
            <a:r>
              <a:rPr lang="zh-CN" altLang="en-US" sz="2800" dirty="0" smtClean="0"/>
              <a:t>很难恢复</a:t>
            </a:r>
            <a:r>
              <a:rPr lang="zh-CN" altLang="en-US" sz="2800" dirty="0"/>
              <a:t>到之前的</a:t>
            </a:r>
            <a:r>
              <a:rPr lang="zh-CN" altLang="en-US" sz="2800" dirty="0" smtClean="0"/>
              <a:t>状态</a:t>
            </a:r>
            <a:endParaRPr lang="en-US" altLang="zh-CN" sz="2800" dirty="0" smtClean="0"/>
          </a:p>
          <a:p>
            <a:r>
              <a:rPr lang="zh-CN" altLang="en-US" sz="2800" dirty="0" smtClean="0"/>
              <a:t>输入的变化会导致负荷矩阵方向的变化，输入恢复后，方向也会大致恢复</a:t>
            </a:r>
            <a:endParaRPr lang="en-US" altLang="zh-CN" sz="2800" dirty="0" smtClean="0"/>
          </a:p>
          <a:p>
            <a:r>
              <a:rPr lang="zh-CN" altLang="en-US" sz="2800" dirty="0" smtClean="0"/>
              <a:t>聚类分析发现炉况</a:t>
            </a:r>
            <a:r>
              <a:rPr lang="zh-CN" altLang="en-US" sz="2800" dirty="0" smtClean="0"/>
              <a:t>可以</a:t>
            </a:r>
            <a:r>
              <a:rPr lang="zh-CN" altLang="en-US" sz="2800" dirty="0"/>
              <a:t>粗略</a:t>
            </a:r>
            <a:r>
              <a:rPr lang="zh-CN" altLang="en-US" sz="2800" dirty="0" smtClean="0"/>
              <a:t>分为</a:t>
            </a:r>
            <a:r>
              <a:rPr lang="zh-CN" altLang="en-US" sz="2800" dirty="0" smtClean="0"/>
              <a:t>有限的几种情况</a:t>
            </a:r>
            <a:endParaRPr lang="zh-CN" altLang="en-US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6403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统计</a:t>
            </a:r>
            <a:r>
              <a:rPr lang="zh-CN" altLang="en-US" dirty="0" smtClean="0"/>
              <a:t>炉况质量时间</a:t>
            </a:r>
            <a:r>
              <a:rPr lang="zh-CN" altLang="en-US" dirty="0" smtClean="0"/>
              <a:t>分布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864098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一个统计炉况每天</a:t>
            </a:r>
            <a:r>
              <a:rPr lang="en-US" altLang="zh-CN" dirty="0" smtClean="0"/>
              <a:t>24</a:t>
            </a:r>
            <a:r>
              <a:rPr lang="zh-CN" altLang="en-US" dirty="0" smtClean="0"/>
              <a:t>小时波动情况的例子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计算一段时间的相似度矩阵，分别对每个主角度的相似度标准化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统计时刻</a:t>
            </a:r>
            <a:r>
              <a:rPr lang="en-US" altLang="zh-CN" dirty="0" smtClean="0"/>
              <a:t>t</a:t>
            </a:r>
            <a:r>
              <a:rPr lang="zh-CN" altLang="en-US" dirty="0" smtClean="0"/>
              <a:t>的模型与其他所有时刻模型的相似度的均值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X[t]=mean(Sim(:,t))</a:t>
            </a:r>
            <a:endParaRPr lang="en-US" altLang="zh-CN" dirty="0"/>
          </a:p>
          <a:p>
            <a:pPr lvl="1"/>
            <a:r>
              <a:rPr lang="zh-CN" altLang="en-US" dirty="0" smtClean="0"/>
              <a:t>再将统计值</a:t>
            </a:r>
            <a:r>
              <a:rPr lang="en-US" altLang="zh-CN" dirty="0" smtClean="0"/>
              <a:t>X[t]</a:t>
            </a:r>
            <a:r>
              <a:rPr lang="zh-CN" altLang="en-US" dirty="0" smtClean="0"/>
              <a:t>映射到</a:t>
            </a:r>
            <a:r>
              <a:rPr lang="en-US" altLang="zh-CN" dirty="0" smtClean="0"/>
              <a:t>0~23</a:t>
            </a:r>
            <a:r>
              <a:rPr lang="zh-CN" altLang="en-US" dirty="0" smtClean="0"/>
              <a:t>小时，统计每个小时内的</a:t>
            </a:r>
            <a:r>
              <a:rPr lang="en-US" altLang="zh-CN" dirty="0" smtClean="0"/>
              <a:t>X</a:t>
            </a:r>
            <a:r>
              <a:rPr lang="zh-CN" altLang="en-US" dirty="0" smtClean="0"/>
              <a:t>的中位数</a:t>
            </a:r>
            <a:r>
              <a:rPr lang="en-US" altLang="zh-CN" dirty="0" smtClean="0"/>
              <a:t>(</a:t>
            </a:r>
            <a:r>
              <a:rPr lang="zh-CN" altLang="en-US" dirty="0" smtClean="0"/>
              <a:t>避免特别坏的炉况的影响过大</a:t>
            </a:r>
            <a:r>
              <a:rPr lang="en-US" altLang="zh-CN" dirty="0" smtClean="0"/>
              <a:t>)</a:t>
            </a:r>
          </a:p>
          <a:p>
            <a:pPr lvl="2"/>
            <a:r>
              <a:rPr lang="en-US" altLang="zh-CN" dirty="0" smtClean="0"/>
              <a:t>Y[h]=median(X[24*</a:t>
            </a:r>
            <a:r>
              <a:rPr lang="en-US" altLang="zh-CN" dirty="0" err="1" smtClean="0"/>
              <a:t>k+h</a:t>
            </a:r>
            <a:r>
              <a:rPr lang="en-US" altLang="zh-CN" dirty="0" smtClean="0"/>
              <a:t>]), </a:t>
            </a:r>
            <a:r>
              <a:rPr lang="en-US" altLang="zh-CN" dirty="0" smtClean="0"/>
              <a:t>h=0:23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4780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统计炉况质量时间分布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6953" y="1420812"/>
            <a:ext cx="7214729" cy="543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9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635" y="1420811"/>
            <a:ext cx="7214730" cy="543718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统计炉况质量时间分布</a:t>
            </a:r>
          </a:p>
        </p:txBody>
      </p:sp>
    </p:spTree>
    <p:extLst>
      <p:ext uri="{BB962C8B-B14F-4D97-AF65-F5344CB8AC3E}">
        <p14:creationId xmlns:p14="http://schemas.microsoft.com/office/powerpoint/2010/main" val="1040691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953" y="1420811"/>
            <a:ext cx="7214730" cy="543718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统计炉况质量时间分布</a:t>
            </a:r>
          </a:p>
        </p:txBody>
      </p:sp>
    </p:spTree>
    <p:extLst>
      <p:ext uri="{BB962C8B-B14F-4D97-AF65-F5344CB8AC3E}">
        <p14:creationId xmlns:p14="http://schemas.microsoft.com/office/powerpoint/2010/main" val="146351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635" y="1420811"/>
            <a:ext cx="7214730" cy="543718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统计炉况质量时间分布</a:t>
            </a:r>
          </a:p>
        </p:txBody>
      </p:sp>
    </p:spTree>
    <p:extLst>
      <p:ext uri="{BB962C8B-B14F-4D97-AF65-F5344CB8AC3E}">
        <p14:creationId xmlns:p14="http://schemas.microsoft.com/office/powerpoint/2010/main" val="143428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635" y="1420811"/>
            <a:ext cx="7214730" cy="543718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MSI</a:t>
            </a:r>
            <a:r>
              <a:rPr lang="zh-CN" altLang="en-US" dirty="0"/>
              <a:t>统计炉况质量时间分布</a:t>
            </a:r>
          </a:p>
        </p:txBody>
      </p:sp>
    </p:spTree>
    <p:extLst>
      <p:ext uri="{BB962C8B-B14F-4D97-AF65-F5344CB8AC3E}">
        <p14:creationId xmlns:p14="http://schemas.microsoft.com/office/powerpoint/2010/main" val="388564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基于</a:t>
            </a:r>
            <a:r>
              <a:rPr lang="en-US" altLang="zh-CN" dirty="0" smtClean="0"/>
              <a:t>MSI</a:t>
            </a:r>
            <a:r>
              <a:rPr lang="zh-CN" altLang="en-US" dirty="0" smtClean="0"/>
              <a:t>的大数据分析的用处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5029198"/>
          </a:xfrm>
        </p:spPr>
        <p:txBody>
          <a:bodyPr/>
          <a:lstStyle/>
          <a:p>
            <a:r>
              <a:rPr lang="zh-CN" altLang="en-US" dirty="0" smtClean="0"/>
              <a:t>基于与历史模型的</a:t>
            </a:r>
            <a:r>
              <a:rPr lang="zh-CN" altLang="en-US" dirty="0" smtClean="0"/>
              <a:t>相似度判断</a:t>
            </a:r>
            <a:r>
              <a:rPr lang="zh-CN" altLang="en-US" dirty="0" smtClean="0"/>
              <a:t>当前炉况</a:t>
            </a:r>
            <a:r>
              <a:rPr lang="zh-CN" altLang="en-US" dirty="0" smtClean="0"/>
              <a:t>好坏</a:t>
            </a:r>
            <a:endParaRPr lang="en-US" altLang="zh-CN" dirty="0" smtClean="0"/>
          </a:p>
          <a:p>
            <a:r>
              <a:rPr lang="zh-CN" altLang="en-US" dirty="0"/>
              <a:t>对坏的炉况做分类，或是分析哪些炉况的出现容易导致异常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对历史模型聚类，找出与当前炉况相似的工作点</a:t>
            </a:r>
            <a:endParaRPr lang="en-US" altLang="zh-CN" dirty="0" smtClean="0"/>
          </a:p>
          <a:p>
            <a:r>
              <a:rPr lang="zh-CN" altLang="en-US" dirty="0" smtClean="0"/>
              <a:t>基于模型相似度做故障分类（因为故障状态的变化方向与正常必然不同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/>
              <a:t>在不同操作工时的炉况好坏情况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551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已有方法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针对高炉中过程噪声，尤其是换炉扰动：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两阶段</a:t>
            </a:r>
            <a:r>
              <a:rPr lang="en-US" altLang="zh-CN" dirty="0" smtClean="0"/>
              <a:t>PCA</a:t>
            </a:r>
          </a:p>
          <a:p>
            <a:pPr lvl="2"/>
            <a:r>
              <a:rPr lang="zh-CN" altLang="en-US" dirty="0" smtClean="0"/>
              <a:t>去除了换炉扰动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主元凸包</a:t>
            </a:r>
            <a:r>
              <a:rPr lang="en-US" altLang="zh-CN" dirty="0" smtClean="0"/>
              <a:t>PCA</a:t>
            </a:r>
          </a:p>
          <a:p>
            <a:pPr lvl="2"/>
            <a:r>
              <a:rPr lang="zh-CN" altLang="en-US" dirty="0" smtClean="0"/>
              <a:t>重新定义了可行域</a:t>
            </a:r>
            <a:endParaRPr lang="en-US" altLang="zh-CN" dirty="0" smtClean="0"/>
          </a:p>
          <a:p>
            <a:pPr marL="171450" lvl="1">
              <a:spcBef>
                <a:spcPts val="750"/>
              </a:spcBef>
            </a:pPr>
            <a:r>
              <a:rPr lang="zh-CN" altLang="en-US" sz="2800" dirty="0"/>
              <a:t>针对高炉稳态工作点漂移</a:t>
            </a:r>
            <a:endParaRPr lang="en-US" altLang="zh-CN" sz="2800" dirty="0"/>
          </a:p>
          <a:p>
            <a:pPr lvl="1"/>
            <a:r>
              <a:rPr lang="zh-CN" altLang="en-US" dirty="0" smtClean="0"/>
              <a:t>迭代</a:t>
            </a:r>
            <a:r>
              <a:rPr lang="en-US" altLang="zh-CN" dirty="0" smtClean="0"/>
              <a:t>PCA</a:t>
            </a:r>
          </a:p>
          <a:p>
            <a:pPr lvl="2"/>
            <a:r>
              <a:rPr lang="zh-CN" altLang="en-US" dirty="0" smtClean="0"/>
              <a:t>基于一些规则定期更新一定比例的训练集数据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300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zh-CN" altLang="zh-CN" sz="2400" dirty="0" smtClean="0"/>
              <a:t>充分</a:t>
            </a:r>
            <a:r>
              <a:rPr lang="zh-CN" altLang="zh-CN" sz="2400" dirty="0"/>
              <a:t>利用所有历史炉况数据</a:t>
            </a:r>
          </a:p>
          <a:p>
            <a:pPr lvl="0"/>
            <a:r>
              <a:rPr lang="zh-CN" altLang="zh-CN" sz="2400" dirty="0"/>
              <a:t>更好的鲁棒性，因为利用了一段</a:t>
            </a:r>
            <a:r>
              <a:rPr lang="zh-CN" altLang="zh-CN" sz="2400" dirty="0" smtClean="0"/>
              <a:t>时间</a:t>
            </a:r>
            <a:r>
              <a:rPr lang="zh-CN" altLang="en-US" sz="2400" dirty="0" smtClean="0"/>
              <a:t>窗口内</a:t>
            </a:r>
            <a:r>
              <a:rPr lang="zh-CN" altLang="zh-CN" sz="2400" dirty="0" smtClean="0"/>
              <a:t>的</a:t>
            </a:r>
            <a:r>
              <a:rPr lang="zh-CN" altLang="en-US" sz="2400" dirty="0" smtClean="0"/>
              <a:t>数据</a:t>
            </a:r>
            <a:r>
              <a:rPr lang="zh-CN" altLang="en-US" sz="2400" dirty="0" smtClean="0"/>
              <a:t>样本</a:t>
            </a:r>
            <a:r>
              <a:rPr lang="zh-CN" altLang="zh-CN" sz="2400" dirty="0" smtClean="0"/>
              <a:t>，</a:t>
            </a:r>
            <a:r>
              <a:rPr lang="zh-CN" altLang="zh-CN" sz="2400" dirty="0"/>
              <a:t>而不是只看一</a:t>
            </a:r>
            <a:r>
              <a:rPr lang="zh-CN" altLang="zh-CN" sz="2400" dirty="0" smtClean="0"/>
              <a:t>个</a:t>
            </a:r>
            <a:r>
              <a:rPr lang="zh-CN" altLang="en-US" sz="2400" dirty="0" smtClean="0"/>
              <a:t>切片</a:t>
            </a:r>
            <a:endParaRPr lang="zh-CN" altLang="zh-CN" sz="2400" dirty="0"/>
          </a:p>
          <a:p>
            <a:pPr lvl="0"/>
            <a:r>
              <a:rPr lang="zh-CN" altLang="zh-CN" sz="2400" dirty="0"/>
              <a:t>不需用</a:t>
            </a:r>
            <a:r>
              <a:rPr lang="zh-CN" altLang="zh-CN" sz="2400" dirty="0" smtClean="0"/>
              <a:t>规则</a:t>
            </a:r>
            <a:r>
              <a:rPr lang="zh-CN" altLang="en-US" sz="2400" dirty="0" smtClean="0"/>
              <a:t>、平滑滤波</a:t>
            </a:r>
            <a:r>
              <a:rPr lang="zh-CN" altLang="zh-CN" sz="2400" dirty="0" smtClean="0"/>
              <a:t>或者</a:t>
            </a:r>
            <a:r>
              <a:rPr lang="zh-CN" altLang="en-US" sz="2400" dirty="0" smtClean="0"/>
              <a:t>针对性的</a:t>
            </a:r>
            <a:r>
              <a:rPr lang="zh-CN" altLang="zh-CN" sz="2400" dirty="0" smtClean="0"/>
              <a:t>算法过滤</a:t>
            </a:r>
            <a:r>
              <a:rPr lang="zh-CN" altLang="zh-CN" sz="2400" dirty="0"/>
              <a:t>热风炉换炉、铁矿石或</a:t>
            </a:r>
            <a:r>
              <a:rPr lang="zh-CN" altLang="zh-CN" sz="2400" dirty="0" smtClean="0"/>
              <a:t>焦炭</a:t>
            </a:r>
            <a:r>
              <a:rPr lang="zh-CN" altLang="en-US" sz="2400" dirty="0" smtClean="0"/>
              <a:t>上</a:t>
            </a:r>
            <a:r>
              <a:rPr lang="zh-CN" altLang="zh-CN" sz="2400" dirty="0" smtClean="0"/>
              <a:t>料</a:t>
            </a:r>
            <a:r>
              <a:rPr lang="zh-CN" altLang="zh-CN" sz="2400" dirty="0"/>
              <a:t>等造成的过程噪声。由于模型只对多变量</a:t>
            </a:r>
            <a:r>
              <a:rPr lang="zh-CN" altLang="zh-CN" sz="2400" dirty="0" smtClean="0"/>
              <a:t>的</a:t>
            </a:r>
            <a:r>
              <a:rPr lang="zh-CN" altLang="en-US" sz="2400" dirty="0" smtClean="0"/>
              <a:t>协同</a:t>
            </a:r>
            <a:r>
              <a:rPr lang="zh-CN" altLang="zh-CN" sz="2400" dirty="0" smtClean="0"/>
              <a:t>变化</a:t>
            </a:r>
            <a:r>
              <a:rPr lang="zh-CN" altLang="zh-CN" sz="2400" dirty="0"/>
              <a:t>方向敏感，而忽略了具体投影大小，所以不怕过程噪声的干扰</a:t>
            </a:r>
            <a:r>
              <a:rPr lang="zh-CN" altLang="zh-CN" sz="2400" dirty="0" smtClean="0"/>
              <a:t>。</a:t>
            </a:r>
            <a:endParaRPr lang="en-US" altLang="zh-CN" sz="2400" dirty="0" smtClean="0"/>
          </a:p>
          <a:p>
            <a:pPr lvl="0"/>
            <a:r>
              <a:rPr lang="zh-CN" altLang="zh-CN" sz="2400" dirty="0" smtClean="0"/>
              <a:t>而</a:t>
            </a:r>
            <a:r>
              <a:rPr lang="zh-CN" altLang="zh-CN" sz="2400" dirty="0" smtClean="0"/>
              <a:t>当</a:t>
            </a:r>
            <a:r>
              <a:rPr lang="zh-CN" altLang="en-US" sz="2400" dirty="0" smtClean="0"/>
              <a:t>工作点发生改变</a:t>
            </a:r>
            <a:r>
              <a:rPr lang="zh-CN" altLang="zh-CN" sz="2400" dirty="0" smtClean="0"/>
              <a:t>时</a:t>
            </a:r>
            <a:r>
              <a:rPr lang="zh-CN" altLang="zh-CN" sz="2400" dirty="0" smtClean="0"/>
              <a:t>，近似</a:t>
            </a:r>
            <a:r>
              <a:rPr lang="zh-CN" altLang="en-US" sz="2400" dirty="0" smtClean="0"/>
              <a:t>的</a:t>
            </a:r>
            <a:r>
              <a:rPr lang="zh-CN" altLang="zh-CN" sz="2400" dirty="0" smtClean="0"/>
              <a:t>成线性系统</a:t>
            </a:r>
            <a:r>
              <a:rPr lang="zh-CN" altLang="en-US" sz="2400" dirty="0" smtClean="0"/>
              <a:t>也会不同</a:t>
            </a:r>
            <a:r>
              <a:rPr lang="zh-CN" altLang="zh-CN" sz="2400" dirty="0" smtClean="0"/>
              <a:t>，</a:t>
            </a:r>
            <a:r>
              <a:rPr lang="zh-CN" altLang="zh-CN" sz="2400" dirty="0"/>
              <a:t>因此求得的方向应该也会发生变化。</a:t>
            </a:r>
          </a:p>
          <a:p>
            <a:r>
              <a:rPr lang="zh-CN" altLang="en-US" sz="2400" dirty="0" smtClean="0"/>
              <a:t>可以更加客观的选取训练集</a:t>
            </a:r>
            <a:endParaRPr lang="en-US" altLang="zh-CN" sz="2400" dirty="0" smtClean="0"/>
          </a:p>
          <a:p>
            <a:r>
              <a:rPr lang="zh-CN" altLang="en-US" sz="2400" dirty="0" smtClean="0"/>
              <a:t>可以发现工作点的变化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48359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尚待</a:t>
            </a:r>
            <a:r>
              <a:rPr lang="zh-CN" altLang="en-US" dirty="0" smtClean="0"/>
              <a:t>商榷之处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 smtClean="0"/>
              <a:t>将与</a:t>
            </a:r>
            <a:r>
              <a:rPr lang="zh-CN" altLang="en-US" sz="2800" dirty="0"/>
              <a:t>所有时刻</a:t>
            </a:r>
            <a:r>
              <a:rPr lang="en-US" altLang="zh-CN" sz="2800" dirty="0"/>
              <a:t>PCA</a:t>
            </a:r>
            <a:r>
              <a:rPr lang="zh-CN" altLang="en-US" sz="2800" dirty="0"/>
              <a:t>模型的</a:t>
            </a:r>
            <a:r>
              <a:rPr lang="zh-CN" altLang="en-US" sz="2800" dirty="0" smtClean="0"/>
              <a:t>相似度的均值</a:t>
            </a:r>
            <a:r>
              <a:rPr lang="zh-CN" altLang="en-US" sz="2800" dirty="0"/>
              <a:t>作为炉况好坏的</a:t>
            </a:r>
            <a:r>
              <a:rPr lang="zh-CN" altLang="en-US" sz="2800" dirty="0" smtClean="0"/>
              <a:t>判断标准是否</a:t>
            </a:r>
            <a:r>
              <a:rPr lang="zh-CN" altLang="en-US" sz="2800" dirty="0"/>
              <a:t>合理（考虑聚类后的</a:t>
            </a:r>
            <a:r>
              <a:rPr lang="en-US" altLang="zh-CN" sz="2800" dirty="0"/>
              <a:t>PCA</a:t>
            </a:r>
            <a:r>
              <a:rPr lang="zh-CN" altLang="en-US" sz="2800" dirty="0"/>
              <a:t>模型？一段时间内相似度矩阵的均值方差？）</a:t>
            </a:r>
            <a:r>
              <a:rPr lang="zh-CN" altLang="en-US" sz="2800" dirty="0" smtClean="0"/>
              <a:t>。</a:t>
            </a:r>
            <a:endParaRPr lang="en-US" altLang="zh-CN" sz="2800" dirty="0" smtClean="0"/>
          </a:p>
          <a:p>
            <a:r>
              <a:rPr lang="zh-CN" altLang="en-US" sz="2800" dirty="0" smtClean="0"/>
              <a:t>时间窗口较短时，统计的均值和标准差变化会比较剧烈，是否需要统计更长时间窗口内的均值和标准差来代替？</a:t>
            </a:r>
            <a:endParaRPr lang="en-US" altLang="zh-CN" sz="2800" dirty="0"/>
          </a:p>
          <a:p>
            <a:r>
              <a:rPr lang="zh-CN" altLang="en-US" sz="2800" dirty="0" smtClean="0"/>
              <a:t>模型相似度只看方向是否足够，考虑原始变量的均值、标准差以及主元？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8575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Future work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5029198"/>
          </a:xfrm>
        </p:spPr>
        <p:txBody>
          <a:bodyPr/>
          <a:lstStyle/>
          <a:p>
            <a:r>
              <a:rPr lang="zh-CN" altLang="en-US" sz="2200" dirty="0" smtClean="0"/>
              <a:t>从相似度矩阵中抽取出高炉工作点漂移和切换的具体指标</a:t>
            </a:r>
            <a:endParaRPr lang="en-US" altLang="zh-CN" sz="2200" dirty="0" smtClean="0"/>
          </a:p>
          <a:p>
            <a:r>
              <a:rPr lang="zh-CN" altLang="en-US" sz="2200" dirty="0" smtClean="0"/>
              <a:t>试图找出稳定性较好的工作点和容易转化成异常炉况的工作点</a:t>
            </a:r>
            <a:endParaRPr lang="en-US" altLang="zh-CN" sz="2200" dirty="0" smtClean="0"/>
          </a:p>
          <a:p>
            <a:pPr lvl="0"/>
            <a:r>
              <a:rPr lang="zh-CN" altLang="zh-CN" sz="2200" dirty="0" smtClean="0"/>
              <a:t>将载荷矩阵聚类，提取出最多的几类，作为训练集（从类别上精简）</a:t>
            </a:r>
          </a:p>
          <a:p>
            <a:pPr lvl="0"/>
            <a:r>
              <a:rPr lang="zh-CN" altLang="zh-CN" sz="2200" dirty="0" smtClean="0"/>
              <a:t>过滤掉换炉扰动（从数据上精简）、中值滤波</a:t>
            </a:r>
          </a:p>
          <a:p>
            <a:pPr lvl="0"/>
            <a:r>
              <a:rPr lang="zh-CN" altLang="zh-CN" sz="2200" dirty="0" smtClean="0"/>
              <a:t>不只</a:t>
            </a:r>
            <a:r>
              <a:rPr lang="zh-CN" altLang="zh-CN" sz="2200" dirty="0"/>
              <a:t>看均值方差，还看具体概率密度分布（参数估计）</a:t>
            </a:r>
          </a:p>
          <a:p>
            <a:pPr lvl="0"/>
            <a:r>
              <a:rPr lang="zh-CN" altLang="zh-CN" sz="2200" dirty="0"/>
              <a:t>用来做</a:t>
            </a:r>
            <a:r>
              <a:rPr lang="zh-CN" altLang="zh-CN" sz="2200" dirty="0" smtClean="0"/>
              <a:t>分类</a:t>
            </a:r>
            <a:r>
              <a:rPr lang="zh-CN" altLang="en-US" sz="2200" dirty="0" smtClean="0"/>
              <a:t>和预测</a:t>
            </a:r>
            <a:endParaRPr lang="zh-CN" altLang="zh-CN" sz="2200" dirty="0"/>
          </a:p>
          <a:p>
            <a:pPr lvl="0"/>
            <a:r>
              <a:rPr lang="zh-CN" altLang="zh-CN" sz="2200" dirty="0"/>
              <a:t>将一个测试集样本在所有</a:t>
            </a:r>
            <a:r>
              <a:rPr lang="en-US" altLang="zh-CN" sz="2200" dirty="0" err="1"/>
              <a:t>pca</a:t>
            </a:r>
            <a:r>
              <a:rPr lang="zh-CN" altLang="zh-CN" sz="2200" dirty="0"/>
              <a:t>模型上计算</a:t>
            </a:r>
            <a:r>
              <a:rPr lang="en-US" altLang="zh-CN" sz="2200" dirty="0"/>
              <a:t>t2</a:t>
            </a:r>
            <a:r>
              <a:rPr lang="zh-CN" altLang="zh-CN" sz="2200" dirty="0"/>
              <a:t>和</a:t>
            </a:r>
            <a:r>
              <a:rPr lang="en-US" altLang="zh-CN" sz="2200" dirty="0" err="1"/>
              <a:t>spe</a:t>
            </a:r>
            <a:r>
              <a:rPr lang="zh-CN" altLang="zh-CN" sz="2200" dirty="0"/>
              <a:t>，看其分布。</a:t>
            </a:r>
          </a:p>
          <a:p>
            <a:pPr lvl="0"/>
            <a:r>
              <a:rPr lang="zh-CN" altLang="zh-CN" sz="2200" dirty="0"/>
              <a:t>根据一段时间内的相似度矩阵变化程度判断炉况。（基于图像？</a:t>
            </a:r>
            <a:r>
              <a:rPr lang="zh-CN" altLang="zh-CN" sz="2200" dirty="0" smtClean="0"/>
              <a:t>）</a:t>
            </a:r>
            <a:endParaRPr lang="en-US" altLang="zh-CN" sz="2200" dirty="0" smtClean="0"/>
          </a:p>
          <a:p>
            <a:pPr lvl="0"/>
            <a:r>
              <a:rPr lang="zh-CN" altLang="en-US" sz="2200" dirty="0" smtClean="0"/>
              <a:t>研究主角度</a:t>
            </a:r>
            <a:r>
              <a:rPr lang="en-US" altLang="zh-CN" sz="2200" dirty="0" smtClean="0"/>
              <a:t>4</a:t>
            </a:r>
            <a:r>
              <a:rPr lang="zh-CN" altLang="en-US" sz="2200" dirty="0" smtClean="0"/>
              <a:t>和</a:t>
            </a:r>
            <a:r>
              <a:rPr lang="en-US" altLang="zh-CN" sz="2200" dirty="0" smtClean="0"/>
              <a:t>5</a:t>
            </a:r>
            <a:r>
              <a:rPr lang="zh-CN" altLang="en-US" sz="2200" dirty="0" smtClean="0"/>
              <a:t>是否有其他意义和价值</a:t>
            </a:r>
            <a:endParaRPr lang="zh-CN" altLang="zh-CN" sz="2200" dirty="0"/>
          </a:p>
          <a:p>
            <a:r>
              <a:rPr lang="zh-CN" altLang="en-US" sz="2200" dirty="0" smtClean="0"/>
              <a:t>用基于</a:t>
            </a:r>
            <a:r>
              <a:rPr lang="en-US" altLang="zh-CN" sz="2200" dirty="0" smtClean="0"/>
              <a:t>MSI</a:t>
            </a:r>
            <a:r>
              <a:rPr lang="zh-CN" altLang="en-US" sz="2200" dirty="0" smtClean="0"/>
              <a:t>的数据分析结合和优化已有算法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60040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主要难点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1450" lvl="1">
              <a:spcBef>
                <a:spcPts val="750"/>
              </a:spcBef>
            </a:pPr>
            <a:r>
              <a:rPr lang="zh-CN" altLang="en-US" dirty="0" smtClean="0"/>
              <a:t>训练集需要人工判断</a:t>
            </a:r>
            <a:r>
              <a:rPr lang="en-US" altLang="zh-CN" dirty="0" smtClean="0"/>
              <a:t>/</a:t>
            </a:r>
            <a:r>
              <a:rPr lang="zh-CN" altLang="en-US" dirty="0" smtClean="0"/>
              <a:t>尝试选取正常炉况（顺行）所在区间，训练集的好坏直接决定了异常炉况检测的性能，</a:t>
            </a:r>
            <a:r>
              <a:rPr lang="zh-CN" altLang="en-US" dirty="0" smtClean="0"/>
              <a:t>有一定的</a:t>
            </a:r>
            <a:r>
              <a:rPr lang="zh-CN" altLang="en-US" dirty="0" smtClean="0"/>
              <a:t>主观性。</a:t>
            </a:r>
            <a:endParaRPr lang="en-US" altLang="zh-CN" dirty="0" smtClean="0"/>
          </a:p>
          <a:p>
            <a:pPr marL="171450" lvl="1">
              <a:spcBef>
                <a:spcPts val="750"/>
              </a:spcBef>
            </a:pPr>
            <a:r>
              <a:rPr lang="zh-CN" altLang="en-US" dirty="0" smtClean="0"/>
              <a:t>由于高炉炉况复杂多变，工作点的漂移时常发生，在实际运行时都遇到模型迭代的问题：</a:t>
            </a:r>
            <a:endParaRPr lang="en-US" altLang="zh-CN" dirty="0" smtClean="0"/>
          </a:p>
          <a:p>
            <a:pPr marL="514350" lvl="2">
              <a:spcBef>
                <a:spcPts val="750"/>
              </a:spcBef>
            </a:pPr>
            <a:r>
              <a:rPr lang="zh-CN" altLang="en-US" dirty="0" smtClean="0"/>
              <a:t>如果训练集更新过慢，模型跟不上工作点的变化，误报率升高；如果训练集更新过快，模型容易加入轻微异常数据，漏报率升高</a:t>
            </a:r>
            <a:endParaRPr lang="en-US" altLang="zh-CN" dirty="0" smtClean="0"/>
          </a:p>
          <a:p>
            <a:pPr marL="514350" lvl="2">
              <a:spcBef>
                <a:spcPts val="750"/>
              </a:spcBef>
            </a:pPr>
            <a:r>
              <a:rPr lang="zh-CN" altLang="en-US" dirty="0" smtClean="0"/>
              <a:t>模型的迭代过多会造成统计量的频繁抖动，增加了误报率</a:t>
            </a:r>
            <a:endParaRPr lang="en-US" altLang="zh-CN" dirty="0" smtClean="0"/>
          </a:p>
          <a:p>
            <a:pPr marL="514350" lvl="2">
              <a:spcBef>
                <a:spcPts val="750"/>
              </a:spcBef>
            </a:pPr>
            <a:endParaRPr lang="en-US" altLang="zh-CN" dirty="0"/>
          </a:p>
          <a:p>
            <a:pPr marL="171450" lvl="1">
              <a:spcBef>
                <a:spcPts val="750"/>
              </a:spcBef>
            </a:pP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958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炉况波动对异常检测的影响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3"/>
            <a:ext cx="8229600" cy="584198"/>
          </a:xfrm>
        </p:spPr>
        <p:txBody>
          <a:bodyPr/>
          <a:lstStyle/>
          <a:p>
            <a:r>
              <a:rPr lang="zh-CN" altLang="en-US" sz="2400" dirty="0" smtClean="0"/>
              <a:t>例子：</a:t>
            </a:r>
            <a:r>
              <a:rPr lang="en-US" altLang="zh-CN" sz="2400" dirty="0" smtClean="0"/>
              <a:t>3</a:t>
            </a:r>
            <a:r>
              <a:rPr lang="zh-CN" altLang="en-US" sz="2400" dirty="0" smtClean="0"/>
              <a:t>号高炉</a:t>
            </a:r>
            <a:r>
              <a:rPr lang="en-US" altLang="zh-CN" sz="2400" dirty="0" smtClean="0"/>
              <a:t>2012-11-08~ </a:t>
            </a:r>
            <a:r>
              <a:rPr lang="en-US" altLang="zh-CN" sz="2400" dirty="0" smtClean="0"/>
              <a:t>2012-11-17</a:t>
            </a:r>
            <a:endParaRPr lang="zh-CN" altLang="en-US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700" y="2328922"/>
            <a:ext cx="5403578" cy="468619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70992" y="2034360"/>
            <a:ext cx="121972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dirty="0"/>
              <a:t>训练集固定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134652" y="2028840"/>
            <a:ext cx="121497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dirty="0"/>
              <a:t>训练集迭代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6855" y="2363790"/>
            <a:ext cx="5104022" cy="449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900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炉况波动对异常检测的影响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操作工的记录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/>
              <a:t>结论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11</a:t>
            </a:r>
            <a:r>
              <a:rPr lang="zh-CN" altLang="en-US" dirty="0" smtClean="0"/>
              <a:t>月</a:t>
            </a:r>
            <a:r>
              <a:rPr lang="en-US" altLang="zh-CN" dirty="0" smtClean="0"/>
              <a:t>10</a:t>
            </a:r>
            <a:r>
              <a:rPr lang="zh-CN" altLang="en-US" dirty="0" smtClean="0"/>
              <a:t>日早上出现设备故障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但是之后两天内并没有出现难行或异常炉况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人工操作多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PCA</a:t>
            </a:r>
            <a:r>
              <a:rPr lang="zh-CN" altLang="en-US" dirty="0" smtClean="0"/>
              <a:t>并不是只对异常炉况敏感。</a:t>
            </a:r>
            <a:endParaRPr lang="en-US" altLang="zh-CN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769" y="2314845"/>
            <a:ext cx="8526462" cy="108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1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主题1">
  <a:themeElements>
    <a:clrScheme name="自定义 1">
      <a:dk1>
        <a:srgbClr val="5D0CFF"/>
      </a:dk1>
      <a:lt1>
        <a:srgbClr val="001428"/>
      </a:lt1>
      <a:dk2>
        <a:srgbClr val="95FF95"/>
      </a:dk2>
      <a:lt2>
        <a:srgbClr val="001428"/>
      </a:lt2>
      <a:accent1>
        <a:srgbClr val="00CC99"/>
      </a:accent1>
      <a:accent2>
        <a:srgbClr val="007825"/>
      </a:accent2>
      <a:accent3>
        <a:srgbClr val="AAB4AA"/>
      </a:accent3>
      <a:accent4>
        <a:srgbClr val="DADADA"/>
      </a:accent4>
      <a:accent5>
        <a:srgbClr val="AAE2CA"/>
      </a:accent5>
      <a:accent6>
        <a:srgbClr val="006C20"/>
      </a:accent6>
      <a:hlink>
        <a:srgbClr val="9966FF"/>
      </a:hlink>
      <a:folHlink>
        <a:srgbClr val="99CCFF"/>
      </a:folHlink>
    </a:clrScheme>
    <a:fontScheme name="Maple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Maple 1">
        <a:dk1>
          <a:srgbClr val="BB5F03"/>
        </a:dk1>
        <a:lt1>
          <a:srgbClr val="FFFFFF"/>
        </a:lt1>
        <a:dk2>
          <a:srgbClr val="993300"/>
        </a:dk2>
        <a:lt2>
          <a:srgbClr val="FEEC94"/>
        </a:lt2>
        <a:accent1>
          <a:srgbClr val="FF9900"/>
        </a:accent1>
        <a:accent2>
          <a:srgbClr val="B76A03"/>
        </a:accent2>
        <a:accent3>
          <a:srgbClr val="CAADAA"/>
        </a:accent3>
        <a:accent4>
          <a:srgbClr val="DADADA"/>
        </a:accent4>
        <a:accent5>
          <a:srgbClr val="FFCAAA"/>
        </a:accent5>
        <a:accent6>
          <a:srgbClr val="A65F02"/>
        </a:accent6>
        <a:hlink>
          <a:srgbClr val="FFFFCC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ple 2">
        <a:dk1>
          <a:srgbClr val="EA9306"/>
        </a:dk1>
        <a:lt1>
          <a:srgbClr val="FFFFFF"/>
        </a:lt1>
        <a:dk2>
          <a:srgbClr val="FAC120"/>
        </a:dk2>
        <a:lt2>
          <a:srgbClr val="FFFDD1"/>
        </a:lt2>
        <a:accent1>
          <a:srgbClr val="CC6600"/>
        </a:accent1>
        <a:accent2>
          <a:srgbClr val="FF9933"/>
        </a:accent2>
        <a:accent3>
          <a:srgbClr val="FCDDAB"/>
        </a:accent3>
        <a:accent4>
          <a:srgbClr val="DADADA"/>
        </a:accent4>
        <a:accent5>
          <a:srgbClr val="E2B8AA"/>
        </a:accent5>
        <a:accent6>
          <a:srgbClr val="E78A2D"/>
        </a:accent6>
        <a:hlink>
          <a:srgbClr val="A50021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ple 3">
        <a:dk1>
          <a:srgbClr val="000000"/>
        </a:dk1>
        <a:lt1>
          <a:srgbClr val="FFFFCC"/>
        </a:lt1>
        <a:dk2>
          <a:srgbClr val="A26D18"/>
        </a:dk2>
        <a:lt2>
          <a:srgbClr val="F9D793"/>
        </a:lt2>
        <a:accent1>
          <a:srgbClr val="FFD05B"/>
        </a:accent1>
        <a:accent2>
          <a:srgbClr val="FEE1A8"/>
        </a:accent2>
        <a:accent3>
          <a:srgbClr val="FFFFE2"/>
        </a:accent3>
        <a:accent4>
          <a:srgbClr val="000000"/>
        </a:accent4>
        <a:accent5>
          <a:srgbClr val="FFE4B5"/>
        </a:accent5>
        <a:accent6>
          <a:srgbClr val="E6CC98"/>
        </a:accent6>
        <a:hlink>
          <a:srgbClr val="FF0000"/>
        </a:hlink>
        <a:folHlink>
          <a:srgbClr val="CC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ple 4">
        <a:dk1>
          <a:srgbClr val="008000"/>
        </a:dk1>
        <a:lt1>
          <a:srgbClr val="FFFFFF"/>
        </a:lt1>
        <a:dk2>
          <a:srgbClr val="005800"/>
        </a:dk2>
        <a:lt2>
          <a:srgbClr val="FFFFCC"/>
        </a:lt2>
        <a:accent1>
          <a:srgbClr val="00CC99"/>
        </a:accent1>
        <a:accent2>
          <a:srgbClr val="007825"/>
        </a:accent2>
        <a:accent3>
          <a:srgbClr val="AAB4AA"/>
        </a:accent3>
        <a:accent4>
          <a:srgbClr val="DADADA"/>
        </a:accent4>
        <a:accent5>
          <a:srgbClr val="AAE2CA"/>
        </a:accent5>
        <a:accent6>
          <a:srgbClr val="006C20"/>
        </a:accent6>
        <a:hlink>
          <a:srgbClr val="9966FF"/>
        </a:hlink>
        <a:folHlink>
          <a:srgbClr val="99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ple 5">
        <a:dk1>
          <a:srgbClr val="56925A"/>
        </a:dk1>
        <a:lt1>
          <a:srgbClr val="FFFFFF"/>
        </a:lt1>
        <a:dk2>
          <a:srgbClr val="6FB56D"/>
        </a:dk2>
        <a:lt2>
          <a:srgbClr val="FFFFCC"/>
        </a:lt2>
        <a:accent1>
          <a:srgbClr val="2B877C"/>
        </a:accent1>
        <a:accent2>
          <a:srgbClr val="5A9A5F"/>
        </a:accent2>
        <a:accent3>
          <a:srgbClr val="BBD7BA"/>
        </a:accent3>
        <a:accent4>
          <a:srgbClr val="DADADA"/>
        </a:accent4>
        <a:accent5>
          <a:srgbClr val="ACC3BF"/>
        </a:accent5>
        <a:accent6>
          <a:srgbClr val="518B55"/>
        </a:accent6>
        <a:hlink>
          <a:srgbClr val="99FF33"/>
        </a:hlink>
        <a:folHlink>
          <a:srgbClr val="CC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ple 6">
        <a:dk1>
          <a:srgbClr val="006699"/>
        </a:dk1>
        <a:lt1>
          <a:srgbClr val="FFFFFF"/>
        </a:lt1>
        <a:dk2>
          <a:srgbClr val="006666"/>
        </a:dk2>
        <a:lt2>
          <a:srgbClr val="CCECFF"/>
        </a:lt2>
        <a:accent1>
          <a:srgbClr val="00CCFF"/>
        </a:accent1>
        <a:accent2>
          <a:srgbClr val="017A83"/>
        </a:accent2>
        <a:accent3>
          <a:srgbClr val="AAB8B8"/>
        </a:accent3>
        <a:accent4>
          <a:srgbClr val="DADADA"/>
        </a:accent4>
        <a:accent5>
          <a:srgbClr val="AAE2FF"/>
        </a:accent5>
        <a:accent6>
          <a:srgbClr val="016E76"/>
        </a:accent6>
        <a:hlink>
          <a:srgbClr val="FFFFCC"/>
        </a:hlink>
        <a:folHlink>
          <a:srgbClr val="99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ple 7">
        <a:dk1>
          <a:srgbClr val="80ACC4"/>
        </a:dk1>
        <a:lt1>
          <a:srgbClr val="FFFFFF"/>
        </a:lt1>
        <a:dk2>
          <a:srgbClr val="B3D1DF"/>
        </a:dk2>
        <a:lt2>
          <a:srgbClr val="FFFFFF"/>
        </a:lt2>
        <a:accent1>
          <a:srgbClr val="5089A8"/>
        </a:accent1>
        <a:accent2>
          <a:srgbClr val="BBC6DB"/>
        </a:accent2>
        <a:accent3>
          <a:srgbClr val="D6E5EC"/>
        </a:accent3>
        <a:accent4>
          <a:srgbClr val="DADADA"/>
        </a:accent4>
        <a:accent5>
          <a:srgbClr val="B3C4D1"/>
        </a:accent5>
        <a:accent6>
          <a:srgbClr val="A9B3C6"/>
        </a:accent6>
        <a:hlink>
          <a:srgbClr val="0000FF"/>
        </a:hlink>
        <a:folHlink>
          <a:srgbClr val="00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ple 8">
        <a:dk1>
          <a:srgbClr val="5700AE"/>
        </a:dk1>
        <a:lt1>
          <a:srgbClr val="FFFFFF"/>
        </a:lt1>
        <a:dk2>
          <a:srgbClr val="7301CB"/>
        </a:dk2>
        <a:lt2>
          <a:srgbClr val="C5C5FF"/>
        </a:lt2>
        <a:accent1>
          <a:srgbClr val="9999FF"/>
        </a:accent1>
        <a:accent2>
          <a:srgbClr val="7000E0"/>
        </a:accent2>
        <a:accent3>
          <a:srgbClr val="BCAAE2"/>
        </a:accent3>
        <a:accent4>
          <a:srgbClr val="DADADA"/>
        </a:accent4>
        <a:accent5>
          <a:srgbClr val="CACAFF"/>
        </a:accent5>
        <a:accent6>
          <a:srgbClr val="6500CB"/>
        </a:accent6>
        <a:hlink>
          <a:srgbClr val="99F3FF"/>
        </a:hlink>
        <a:folHlink>
          <a:srgbClr val="CC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ple 9">
        <a:dk1>
          <a:srgbClr val="003366"/>
        </a:dk1>
        <a:lt1>
          <a:srgbClr val="FFFFFF"/>
        </a:lt1>
        <a:dk2>
          <a:srgbClr val="003366"/>
        </a:dk2>
        <a:lt2>
          <a:srgbClr val="CBD5DF"/>
        </a:lt2>
        <a:accent1>
          <a:srgbClr val="A9BEE9"/>
        </a:accent1>
        <a:accent2>
          <a:srgbClr val="D6E4F2"/>
        </a:accent2>
        <a:accent3>
          <a:srgbClr val="FFFFFF"/>
        </a:accent3>
        <a:accent4>
          <a:srgbClr val="002A56"/>
        </a:accent4>
        <a:accent5>
          <a:srgbClr val="D1DBF2"/>
        </a:accent5>
        <a:accent6>
          <a:srgbClr val="C2CFDB"/>
        </a:accent6>
        <a:hlink>
          <a:srgbClr val="0000CC"/>
        </a:hlink>
        <a:folHlink>
          <a:srgbClr val="8668E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主题1" id="{A6E7A6B5-397B-4DEA-A228-B2FFFCD23BCE}" vid="{A21A23D5-5700-41A7-8791-AB62C9A350AD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主题1</Template>
  <TotalTime>2301</TotalTime>
  <Words>2634</Words>
  <Application>Microsoft Office PowerPoint</Application>
  <PresentationFormat>全屏显示(4:3)</PresentationFormat>
  <Paragraphs>378</Paragraphs>
  <Slides>62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62</vt:i4>
      </vt:variant>
    </vt:vector>
  </HeadingPairs>
  <TitlesOfParts>
    <vt:vector size="71" baseType="lpstr">
      <vt:lpstr>宋体</vt:lpstr>
      <vt:lpstr>Arial</vt:lpstr>
      <vt:lpstr>Calibri</vt:lpstr>
      <vt:lpstr>Cambria Math</vt:lpstr>
      <vt:lpstr>Tahoma</vt:lpstr>
      <vt:lpstr>Times New Roman</vt:lpstr>
      <vt:lpstr>Wingdings</vt:lpstr>
      <vt:lpstr>主题1</vt:lpstr>
      <vt:lpstr>自定义设计方案</vt:lpstr>
      <vt:lpstr>基于模型相似度的炉况分析</vt:lpstr>
      <vt:lpstr>目录</vt:lpstr>
      <vt:lpstr>目录</vt:lpstr>
      <vt:lpstr>数据长啥样</vt:lpstr>
      <vt:lpstr>已有方法</vt:lpstr>
      <vt:lpstr>已有方法</vt:lpstr>
      <vt:lpstr>主要难点</vt:lpstr>
      <vt:lpstr>炉况波动对异常检测的影响</vt:lpstr>
      <vt:lpstr>炉况波动对异常检测的影响</vt:lpstr>
      <vt:lpstr>炉况波动对异常检测的影响</vt:lpstr>
      <vt:lpstr>原因</vt:lpstr>
      <vt:lpstr>原因</vt:lpstr>
      <vt:lpstr>小结</vt:lpstr>
      <vt:lpstr>关键</vt:lpstr>
      <vt:lpstr>目录</vt:lpstr>
      <vt:lpstr>传统的Multiple-PCA</vt:lpstr>
      <vt:lpstr>模型相似度（狭义）</vt:lpstr>
      <vt:lpstr>模型相似度（广义）</vt:lpstr>
      <vt:lpstr>模型相似度（广义）</vt:lpstr>
      <vt:lpstr>两种相似度的异同</vt:lpstr>
      <vt:lpstr>目录</vt:lpstr>
      <vt:lpstr>Focus point：</vt:lpstr>
      <vt:lpstr>基于MSI的大数据分析 </vt:lpstr>
      <vt:lpstr>基于MSI的大数据分析</vt:lpstr>
      <vt:lpstr>基于MSI的大数据分析 </vt:lpstr>
      <vt:lpstr>基于MSI的大数据分析</vt:lpstr>
      <vt:lpstr>基于MSI的大数据分析</vt:lpstr>
      <vt:lpstr>基于MSI的大数据分析</vt:lpstr>
      <vt:lpstr>基于MSI的大数据分析</vt:lpstr>
      <vt:lpstr>基于MSI的大数据分析</vt:lpstr>
      <vt:lpstr>基于MSI的大数据分析</vt:lpstr>
      <vt:lpstr>再看下狭义MSI的图像</vt:lpstr>
      <vt:lpstr>再看下狭义MSI的图像</vt:lpstr>
      <vt:lpstr>再看下狭义MSI的图像</vt:lpstr>
      <vt:lpstr>再看下狭义MSI的图像</vt:lpstr>
      <vt:lpstr>再看下狭义MSI的图像</vt:lpstr>
      <vt:lpstr>再看下狭义MSI的图像</vt:lpstr>
      <vt:lpstr>对应的变量曲线</vt:lpstr>
      <vt:lpstr>从图中可以看出</vt:lpstr>
      <vt:lpstr>例2</vt:lpstr>
      <vt:lpstr>例2</vt:lpstr>
      <vt:lpstr>例2</vt:lpstr>
      <vt:lpstr>例2</vt:lpstr>
      <vt:lpstr>例2</vt:lpstr>
      <vt:lpstr>例2</vt:lpstr>
      <vt:lpstr>例2</vt:lpstr>
      <vt:lpstr>例3</vt:lpstr>
      <vt:lpstr>例4</vt:lpstr>
      <vt:lpstr>例4</vt:lpstr>
      <vt:lpstr>聚类分析</vt:lpstr>
      <vt:lpstr>聚类分析</vt:lpstr>
      <vt:lpstr>基于MSI的大数据分析</vt:lpstr>
      <vt:lpstr>基于MSI统计炉况质量时间分布</vt:lpstr>
      <vt:lpstr>基于MSI统计炉况质量时间分布</vt:lpstr>
      <vt:lpstr>基于MSI统计炉况质量时间分布</vt:lpstr>
      <vt:lpstr>基于MSI统计炉况质量时间分布</vt:lpstr>
      <vt:lpstr>基于MSI统计炉况质量时间分布</vt:lpstr>
      <vt:lpstr>基于MSI统计炉况质量时间分布</vt:lpstr>
      <vt:lpstr>基于MSI的大数据分析的用处</vt:lpstr>
      <vt:lpstr>优势</vt:lpstr>
      <vt:lpstr>尚待商榷之处</vt:lpstr>
      <vt:lpstr>Future work</vt:lpstr>
    </vt:vector>
  </TitlesOfParts>
  <Company>清华大学自动化系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基于模型相似度的异常炉况检测</dc:title>
  <dc:creator> 庞人铭</dc:creator>
  <cp:lastModifiedBy>庞人铭</cp:lastModifiedBy>
  <cp:revision>177</cp:revision>
  <dcterms:created xsi:type="dcterms:W3CDTF">2016-03-20T11:13:27Z</dcterms:created>
  <dcterms:modified xsi:type="dcterms:W3CDTF">2016-03-31T06:21:16Z</dcterms:modified>
</cp:coreProperties>
</file>

<file path=docProps/thumbnail.jpeg>
</file>